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9" r:id="rId3"/>
  </p:sldMasterIdLst>
  <p:notesMasterIdLst>
    <p:notesMasterId r:id="rId5"/>
  </p:notesMasterIdLst>
  <p:sldIdLst>
    <p:sldId id="349" r:id="rId4"/>
    <p:sldId id="256" r:id="rId6"/>
    <p:sldId id="257" r:id="rId7"/>
    <p:sldId id="327" r:id="rId8"/>
    <p:sldId id="350" r:id="rId9"/>
    <p:sldId id="279" r:id="rId10"/>
    <p:sldId id="278" r:id="rId11"/>
    <p:sldId id="264" r:id="rId12"/>
    <p:sldId id="265" r:id="rId13"/>
    <p:sldId id="302" r:id="rId14"/>
    <p:sldId id="287" r:id="rId15"/>
    <p:sldId id="285" r:id="rId16"/>
    <p:sldId id="280" r:id="rId17"/>
    <p:sldId id="294" r:id="rId18"/>
    <p:sldId id="303" r:id="rId19"/>
    <p:sldId id="306" r:id="rId20"/>
    <p:sldId id="307" r:id="rId21"/>
    <p:sldId id="308" r:id="rId22"/>
    <p:sldId id="310" r:id="rId23"/>
    <p:sldId id="299" r:id="rId24"/>
    <p:sldId id="311" r:id="rId25"/>
    <p:sldId id="312" r:id="rId26"/>
    <p:sldId id="318" r:id="rId27"/>
    <p:sldId id="319" r:id="rId28"/>
    <p:sldId id="281" r:id="rId29"/>
    <p:sldId id="313" r:id="rId30"/>
    <p:sldId id="282" r:id="rId31"/>
    <p:sldId id="345" r:id="rId32"/>
    <p:sldId id="286" r:id="rId33"/>
    <p:sldId id="344" r:id="rId34"/>
    <p:sldId id="343" r:id="rId35"/>
    <p:sldId id="342" r:id="rId36"/>
    <p:sldId id="341" r:id="rId37"/>
    <p:sldId id="322" r:id="rId38"/>
    <p:sldId id="291" r:id="rId39"/>
    <p:sldId id="336" r:id="rId40"/>
    <p:sldId id="335" r:id="rId41"/>
    <p:sldId id="337" r:id="rId42"/>
    <p:sldId id="338" r:id="rId43"/>
    <p:sldId id="339" r:id="rId44"/>
    <p:sldId id="330" r:id="rId45"/>
    <p:sldId id="331" r:id="rId46"/>
    <p:sldId id="332" r:id="rId47"/>
    <p:sldId id="333" r:id="rId48"/>
    <p:sldId id="347" r:id="rId49"/>
    <p:sldId id="283" r:id="rId50"/>
    <p:sldId id="321" r:id="rId51"/>
    <p:sldId id="326" r:id="rId52"/>
    <p:sldId id="340" r:id="rId53"/>
    <p:sldId id="274" r:id="rId5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节" id="{F657D6F2-0E2E-4B07-8DC9-64191081C22B}">
          <p14:sldIdLst>
            <p14:sldId id="349"/>
          </p14:sldIdLst>
        </p14:section>
        <p14:section name="封面页" id="{11A6EA88-ECF5-483F-A365-87BAE87B2B9E}">
          <p14:sldIdLst>
            <p14:sldId id="256"/>
            <p14:sldId id="257"/>
          </p14:sldIdLst>
        </p14:section>
        <p14:section name="项目内容与功能" id="{5153CB3D-59F0-4041-AD06-EA0F48BCAEAB}">
          <p14:sldIdLst>
            <p14:sldId id="327"/>
            <p14:sldId id="350"/>
          </p14:sldIdLst>
        </p14:section>
        <p14:section name="团队分工" id="{E95DB205-FA1A-44DE-9832-18E06FC9F7A5}">
          <p14:sldIdLst>
            <p14:sldId id="279"/>
            <p14:sldId id="278"/>
          </p14:sldIdLst>
        </p14:section>
        <p14:section name="数据模式与结构设计" id="{C728C55A-5883-453B-89A9-749E67CEF7BC}">
          <p14:sldIdLst>
            <p14:sldId id="264"/>
            <p14:sldId id="265"/>
            <p14:sldId id="302"/>
            <p14:sldId id="287"/>
            <p14:sldId id="285"/>
          </p14:sldIdLst>
        </p14:section>
        <p14:section name="核心功能实现&#10;" id="{7E115EA5-9744-4B54-9826-3BB607B0C35F}">
          <p14:sldIdLst>
            <p14:sldId id="280"/>
            <p14:sldId id="294"/>
            <p14:sldId id="303"/>
            <p14:sldId id="306"/>
            <p14:sldId id="307"/>
            <p14:sldId id="308"/>
          </p14:sldIdLst>
        </p14:section>
        <p14:section name="软件模块结构" id="{475CBE38-821F-4B0D-BF2D-D85CF5CC3F17}">
          <p14:sldIdLst>
            <p14:sldId id="310"/>
            <p14:sldId id="299"/>
            <p14:sldId id="311"/>
            <p14:sldId id="312"/>
            <p14:sldId id="318"/>
            <p14:sldId id="319"/>
          </p14:sldIdLst>
        </p14:section>
        <p14:section name="测试与演示" id="{DE1AC4D5-EA4A-4D0E-BDB6-33F3975971BA}">
          <p14:sldIdLst>
            <p14:sldId id="281"/>
            <p14:sldId id="313"/>
          </p14:sldIdLst>
        </p14:section>
        <p14:section name="特色与创新&#10;" id="{978C56C6-D348-4D97-A28E-D5330E10FDA0}">
          <p14:sldIdLst>
            <p14:sldId id="282"/>
            <p14:sldId id="345"/>
            <p14:sldId id="286"/>
            <p14:sldId id="344"/>
            <p14:sldId id="343"/>
            <p14:sldId id="342"/>
            <p14:sldId id="341"/>
            <p14:sldId id="322"/>
            <p14:sldId id="291"/>
            <p14:sldId id="336"/>
            <p14:sldId id="335"/>
            <p14:sldId id="337"/>
            <p14:sldId id="338"/>
            <p14:sldId id="339"/>
            <p14:sldId id="330"/>
            <p14:sldId id="331"/>
            <p14:sldId id="332"/>
            <p14:sldId id="333"/>
            <p14:sldId id="347"/>
          </p14:sldIdLst>
        </p14:section>
        <p14:section name="总结与心得" id="{8F390B83-92FF-40FD-A462-1C4A1BF7A556}">
          <p14:sldIdLst>
            <p14:sldId id="283"/>
            <p14:sldId id="321"/>
            <p14:sldId id="326"/>
            <p14:sldId id="340"/>
            <p14:sldId id="27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88" autoAdjust="0"/>
    <p:restoredTop sz="93692"/>
  </p:normalViewPr>
  <p:slideViewPr>
    <p:cSldViewPr snapToGrid="0" snapToObjects="1">
      <p:cViewPr varScale="1">
        <p:scale>
          <a:sx n="71" d="100"/>
          <a:sy n="71" d="100"/>
        </p:scale>
        <p:origin x="72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7" Type="http://schemas.openxmlformats.org/officeDocument/2006/relationships/tableStyles" Target="tableStyles.xml"/><Relationship Id="rId56" Type="http://schemas.openxmlformats.org/officeDocument/2006/relationships/viewProps" Target="viewProps.xml"/><Relationship Id="rId55" Type="http://schemas.openxmlformats.org/officeDocument/2006/relationships/presProps" Target="presProps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6A731-717C-46CA-A179-C4AB969BDA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455928-12BD-497D-9184-4BE958EBB0D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55928-12BD-497D-9184-4BE958EBB0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1"/>
          <p:cNvSpPr/>
          <p:nvPr userDrawn="1"/>
        </p:nvSpPr>
        <p:spPr>
          <a:xfrm>
            <a:off x="-152399" y="1719016"/>
            <a:ext cx="8458200" cy="1441240"/>
          </a:xfrm>
          <a:custGeom>
            <a:avLst/>
            <a:gdLst>
              <a:gd name="connsiteX0" fmla="*/ 0 w 6819900"/>
              <a:gd name="connsiteY0" fmla="*/ 0 h 1422190"/>
              <a:gd name="connsiteX1" fmla="*/ 6819900 w 6819900"/>
              <a:gd name="connsiteY1" fmla="*/ 0 h 1422190"/>
              <a:gd name="connsiteX2" fmla="*/ 6819900 w 6819900"/>
              <a:gd name="connsiteY2" fmla="*/ 1422190 h 1422190"/>
              <a:gd name="connsiteX3" fmla="*/ 0 w 6819900"/>
              <a:gd name="connsiteY3" fmla="*/ 1422190 h 1422190"/>
              <a:gd name="connsiteX4" fmla="*/ 0 w 6819900"/>
              <a:gd name="connsiteY4" fmla="*/ 0 h 1422190"/>
              <a:gd name="connsiteX0-1" fmla="*/ 0 w 8458200"/>
              <a:gd name="connsiteY0-2" fmla="*/ 0 h 1441240"/>
              <a:gd name="connsiteX1-3" fmla="*/ 6819900 w 8458200"/>
              <a:gd name="connsiteY1-4" fmla="*/ 0 h 1441240"/>
              <a:gd name="connsiteX2-5" fmla="*/ 8458200 w 8458200"/>
              <a:gd name="connsiteY2-6" fmla="*/ 1441240 h 1441240"/>
              <a:gd name="connsiteX3-7" fmla="*/ 0 w 8458200"/>
              <a:gd name="connsiteY3-8" fmla="*/ 1422190 h 1441240"/>
              <a:gd name="connsiteX4-9" fmla="*/ 0 w 8458200"/>
              <a:gd name="connsiteY4-10" fmla="*/ 0 h 1441240"/>
              <a:gd name="connsiteX0-11" fmla="*/ 0 w 8458200"/>
              <a:gd name="connsiteY0-12" fmla="*/ 0 h 1441240"/>
              <a:gd name="connsiteX1-13" fmla="*/ 6819900 w 8458200"/>
              <a:gd name="connsiteY1-14" fmla="*/ 342900 h 1441240"/>
              <a:gd name="connsiteX2-15" fmla="*/ 8458200 w 8458200"/>
              <a:gd name="connsiteY2-16" fmla="*/ 1441240 h 1441240"/>
              <a:gd name="connsiteX3-17" fmla="*/ 0 w 8458200"/>
              <a:gd name="connsiteY3-18" fmla="*/ 1422190 h 1441240"/>
              <a:gd name="connsiteX4-19" fmla="*/ 0 w 8458200"/>
              <a:gd name="connsiteY4-20" fmla="*/ 0 h 14412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458200" h="1441240">
                <a:moveTo>
                  <a:pt x="0" y="0"/>
                </a:moveTo>
                <a:lnTo>
                  <a:pt x="6819900" y="342900"/>
                </a:lnTo>
                <a:lnTo>
                  <a:pt x="8458200" y="1441240"/>
                </a:lnTo>
                <a:lnTo>
                  <a:pt x="0" y="142219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8" name="矩形 2"/>
          <p:cNvSpPr/>
          <p:nvPr userDrawn="1"/>
        </p:nvSpPr>
        <p:spPr>
          <a:xfrm>
            <a:off x="-152399" y="3141206"/>
            <a:ext cx="5886603" cy="1422190"/>
          </a:xfrm>
          <a:custGeom>
            <a:avLst/>
            <a:gdLst>
              <a:gd name="connsiteX0" fmla="*/ 0 w 5315103"/>
              <a:gd name="connsiteY0" fmla="*/ 0 h 1422190"/>
              <a:gd name="connsiteX1" fmla="*/ 5315103 w 5315103"/>
              <a:gd name="connsiteY1" fmla="*/ 0 h 1422190"/>
              <a:gd name="connsiteX2" fmla="*/ 5315103 w 5315103"/>
              <a:gd name="connsiteY2" fmla="*/ 1422190 h 1422190"/>
              <a:gd name="connsiteX3" fmla="*/ 0 w 5315103"/>
              <a:gd name="connsiteY3" fmla="*/ 1422190 h 1422190"/>
              <a:gd name="connsiteX4" fmla="*/ 0 w 5315103"/>
              <a:gd name="connsiteY4" fmla="*/ 0 h 1422190"/>
              <a:gd name="connsiteX0-1" fmla="*/ 0 w 5886603"/>
              <a:gd name="connsiteY0-2" fmla="*/ 19050 h 1441240"/>
              <a:gd name="connsiteX1-3" fmla="*/ 5886603 w 5886603"/>
              <a:gd name="connsiteY1-4" fmla="*/ 0 h 1441240"/>
              <a:gd name="connsiteX2-5" fmla="*/ 5315103 w 5886603"/>
              <a:gd name="connsiteY2-6" fmla="*/ 1441240 h 1441240"/>
              <a:gd name="connsiteX3-7" fmla="*/ 0 w 5886603"/>
              <a:gd name="connsiteY3-8" fmla="*/ 1441240 h 1441240"/>
              <a:gd name="connsiteX4-9" fmla="*/ 0 w 5886603"/>
              <a:gd name="connsiteY4-10" fmla="*/ 19050 h 1441240"/>
              <a:gd name="connsiteX0-11" fmla="*/ 0 w 5886603"/>
              <a:gd name="connsiteY0-12" fmla="*/ 19050 h 1441240"/>
              <a:gd name="connsiteX1-13" fmla="*/ 5886603 w 5886603"/>
              <a:gd name="connsiteY1-14" fmla="*/ 0 h 1441240"/>
              <a:gd name="connsiteX2-15" fmla="*/ 5124603 w 5886603"/>
              <a:gd name="connsiteY2-16" fmla="*/ 1307890 h 1441240"/>
              <a:gd name="connsiteX3-17" fmla="*/ 0 w 5886603"/>
              <a:gd name="connsiteY3-18" fmla="*/ 1441240 h 1441240"/>
              <a:gd name="connsiteX4-19" fmla="*/ 0 w 5886603"/>
              <a:gd name="connsiteY4-20" fmla="*/ 19050 h 1441240"/>
              <a:gd name="connsiteX0-21" fmla="*/ 0 w 5867553"/>
              <a:gd name="connsiteY0-22" fmla="*/ 38100 h 1460290"/>
              <a:gd name="connsiteX1-23" fmla="*/ 5867553 w 5867553"/>
              <a:gd name="connsiteY1-24" fmla="*/ 0 h 1460290"/>
              <a:gd name="connsiteX2-25" fmla="*/ 5124603 w 5867553"/>
              <a:gd name="connsiteY2-26" fmla="*/ 1326940 h 1460290"/>
              <a:gd name="connsiteX3-27" fmla="*/ 0 w 5867553"/>
              <a:gd name="connsiteY3-28" fmla="*/ 1460290 h 1460290"/>
              <a:gd name="connsiteX4-29" fmla="*/ 0 w 5867553"/>
              <a:gd name="connsiteY4-30" fmla="*/ 38100 h 1460290"/>
              <a:gd name="connsiteX0-31" fmla="*/ 0 w 5886603"/>
              <a:gd name="connsiteY0-32" fmla="*/ 0 h 1422190"/>
              <a:gd name="connsiteX1-33" fmla="*/ 5886603 w 5886603"/>
              <a:gd name="connsiteY1-34" fmla="*/ 19050 h 1422190"/>
              <a:gd name="connsiteX2-35" fmla="*/ 5124603 w 5886603"/>
              <a:gd name="connsiteY2-36" fmla="*/ 1288840 h 1422190"/>
              <a:gd name="connsiteX3-37" fmla="*/ 0 w 5886603"/>
              <a:gd name="connsiteY3-38" fmla="*/ 1422190 h 1422190"/>
              <a:gd name="connsiteX4-39" fmla="*/ 0 w 5886603"/>
              <a:gd name="connsiteY4-40" fmla="*/ 0 h 14221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886603" h="1422190">
                <a:moveTo>
                  <a:pt x="0" y="0"/>
                </a:moveTo>
                <a:lnTo>
                  <a:pt x="5886603" y="19050"/>
                </a:lnTo>
                <a:lnTo>
                  <a:pt x="5124603" y="1288840"/>
                </a:lnTo>
                <a:lnTo>
                  <a:pt x="0" y="142219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304007" y="2019506"/>
            <a:ext cx="6404801" cy="230832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2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POWERPOINT</a:t>
            </a:r>
            <a:endParaRPr lang="en-US" altLang="zh-CN" dirty="0"/>
          </a:p>
          <a:p>
            <a:pPr lvl="0"/>
            <a:r>
              <a:rPr lang="en-US" altLang="zh-CN" dirty="0"/>
              <a:t>TEMPLATE</a:t>
            </a:r>
            <a:endParaRPr lang="en-US" altLang="zh-CN" dirty="0"/>
          </a:p>
        </p:txBody>
      </p:sp>
      <p:sp>
        <p:nvSpPr>
          <p:cNvPr id="11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304007" y="4679217"/>
            <a:ext cx="35846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背景图片出处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cs typeface="Segoe UI Light" panose="020B0502040204020203"/>
              </a:rPr>
              <a:t>Calibri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1.3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不得被全部或部分的复制、传播、销售，否则将承担法律责任。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背景图片素材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</a:rPr>
              <a:t>点击</a:t>
            </a:r>
            <a:r>
              <a:rPr kumimoji="1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Logo</a:t>
            </a:r>
            <a:r>
              <a:rPr kumimoji="1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</a:rPr>
              <a:t>获取更多优质模板（放映模式）</a:t>
            </a:r>
            <a:endParaRPr kumimoji="1" lang="zh-CN" altLang="en-US" sz="1335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</a:endParaRPr>
          </a:p>
        </p:txBody>
      </p:sp>
      <p:sp>
        <p:nvSpPr>
          <p:cNvPr id="7" name="等腰三角形 6"/>
          <p:cNvSpPr/>
          <p:nvPr userDrawn="1"/>
        </p:nvSpPr>
        <p:spPr>
          <a:xfrm rot="5400000">
            <a:off x="-881063" y="738187"/>
            <a:ext cx="6858000" cy="5381625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rot="5400000">
            <a:off x="-1624013" y="738186"/>
            <a:ext cx="6858000" cy="5381625"/>
          </a:xfrm>
          <a:prstGeom prst="triangl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-106570" y="2921166"/>
            <a:ext cx="3823113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CONTENT</a:t>
            </a:r>
            <a:endParaRPr lang="en-US" altLang="zh-CN" dirty="0"/>
          </a:p>
        </p:txBody>
      </p:sp>
      <p:sp>
        <p:nvSpPr>
          <p:cNvPr id="28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7423986" y="1888565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  <a:endParaRPr lang="zh-CN" altLang="en-US" dirty="0"/>
          </a:p>
        </p:txBody>
      </p:sp>
      <p:sp>
        <p:nvSpPr>
          <p:cNvPr id="29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765455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en-US" altLang="zh-CN" dirty="0"/>
          </a:p>
        </p:txBody>
      </p:sp>
      <p:sp>
        <p:nvSpPr>
          <p:cNvPr id="30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3986" y="3163871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  <a:endParaRPr lang="zh-CN" altLang="en-US" dirty="0"/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3040761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en-US" altLang="zh-CN" dirty="0"/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3986" y="4562288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  <a:endParaRPr lang="zh-CN" altLang="en-US" dirty="0"/>
          </a:p>
        </p:txBody>
      </p:sp>
      <p:sp>
        <p:nvSpPr>
          <p:cNvPr id="33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4439178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</a:endParaRPr>
          </a:p>
        </p:txBody>
      </p:sp>
      <p:sp>
        <p:nvSpPr>
          <p:cNvPr id="7" name="等腰三角形 6"/>
          <p:cNvSpPr/>
          <p:nvPr userDrawn="1"/>
        </p:nvSpPr>
        <p:spPr>
          <a:xfrm rot="5400000">
            <a:off x="-881063" y="738187"/>
            <a:ext cx="6858000" cy="5381625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rot="5400000">
            <a:off x="-1624013" y="738186"/>
            <a:ext cx="6858000" cy="5381625"/>
          </a:xfrm>
          <a:prstGeom prst="triangl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-106570" y="2921166"/>
            <a:ext cx="3823113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CONTENT</a:t>
            </a:r>
            <a:endParaRPr lang="en-US" altLang="zh-CN" dirty="0"/>
          </a:p>
        </p:txBody>
      </p:sp>
      <p:sp>
        <p:nvSpPr>
          <p:cNvPr id="28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7423986" y="1122640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  <a:endParaRPr lang="zh-CN" altLang="en-US" dirty="0"/>
          </a:p>
        </p:txBody>
      </p:sp>
      <p:sp>
        <p:nvSpPr>
          <p:cNvPr id="29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99530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en-US" altLang="zh-CN" dirty="0"/>
          </a:p>
        </p:txBody>
      </p:sp>
      <p:sp>
        <p:nvSpPr>
          <p:cNvPr id="30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3986" y="2397946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  <a:endParaRPr lang="zh-CN" altLang="en-US" dirty="0"/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274836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en-US" altLang="zh-CN" dirty="0"/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3986" y="3796363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  <a:endParaRPr lang="zh-CN" altLang="en-US" dirty="0"/>
          </a:p>
        </p:txBody>
      </p:sp>
      <p:sp>
        <p:nvSpPr>
          <p:cNvPr id="33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673253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en-US" altLang="zh-CN" dirty="0"/>
          </a:p>
        </p:txBody>
      </p:sp>
      <p:sp>
        <p:nvSpPr>
          <p:cNvPr id="34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7423986" y="5071669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  <a:endParaRPr lang="zh-CN" altLang="en-US" dirty="0"/>
          </a:p>
        </p:txBody>
      </p:sp>
      <p:sp>
        <p:nvSpPr>
          <p:cNvPr id="35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948559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</a:endParaRPr>
          </a:p>
        </p:txBody>
      </p:sp>
      <p:sp>
        <p:nvSpPr>
          <p:cNvPr id="7" name="等腰三角形 6"/>
          <p:cNvSpPr/>
          <p:nvPr userDrawn="1"/>
        </p:nvSpPr>
        <p:spPr>
          <a:xfrm rot="5400000">
            <a:off x="-881063" y="738187"/>
            <a:ext cx="6858000" cy="5381625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rot="5400000">
            <a:off x="-1624013" y="738186"/>
            <a:ext cx="6858000" cy="5381625"/>
          </a:xfrm>
          <a:prstGeom prst="triangl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-106570" y="2921166"/>
            <a:ext cx="3823113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CONTENT</a:t>
            </a:r>
            <a:endParaRPr lang="en-US" altLang="zh-CN" dirty="0"/>
          </a:p>
        </p:txBody>
      </p:sp>
      <p:sp>
        <p:nvSpPr>
          <p:cNvPr id="28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7423986" y="494062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  <a:endParaRPr lang="zh-CN" altLang="en-US" dirty="0"/>
          </a:p>
        </p:txBody>
      </p:sp>
      <p:sp>
        <p:nvSpPr>
          <p:cNvPr id="29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370952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en-US" altLang="zh-CN" dirty="0"/>
          </a:p>
        </p:txBody>
      </p:sp>
      <p:sp>
        <p:nvSpPr>
          <p:cNvPr id="30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3986" y="1769368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  <a:endParaRPr lang="zh-CN" altLang="en-US" dirty="0"/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46258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en-US" altLang="zh-CN" dirty="0"/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3986" y="3100131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  <a:endParaRPr lang="zh-CN" altLang="en-US" dirty="0"/>
          </a:p>
        </p:txBody>
      </p:sp>
      <p:sp>
        <p:nvSpPr>
          <p:cNvPr id="33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977021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en-US" altLang="zh-CN" dirty="0"/>
          </a:p>
        </p:txBody>
      </p:sp>
      <p:sp>
        <p:nvSpPr>
          <p:cNvPr id="34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7423986" y="4375437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  <a:endParaRPr lang="zh-CN" altLang="en-US" dirty="0"/>
          </a:p>
        </p:txBody>
      </p:sp>
      <p:sp>
        <p:nvSpPr>
          <p:cNvPr id="35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252327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en-US" altLang="zh-CN" dirty="0"/>
          </a:p>
        </p:txBody>
      </p:sp>
      <p:sp>
        <p:nvSpPr>
          <p:cNvPr id="15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7423986" y="5773853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  <a:endParaRPr lang="zh-CN" altLang="en-US" dirty="0"/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0743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-25052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</a:endParaRPr>
          </a:p>
        </p:txBody>
      </p:sp>
      <p:sp>
        <p:nvSpPr>
          <p:cNvPr id="7" name="等腰三角形 6"/>
          <p:cNvSpPr/>
          <p:nvPr userDrawn="1"/>
        </p:nvSpPr>
        <p:spPr>
          <a:xfrm rot="5400000">
            <a:off x="-881063" y="738187"/>
            <a:ext cx="6858000" cy="5381625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rot="5400000">
            <a:off x="-1624013" y="738186"/>
            <a:ext cx="6858000" cy="5381625"/>
          </a:xfrm>
          <a:prstGeom prst="triangl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-106570" y="2921166"/>
            <a:ext cx="3823113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CONTENT</a:t>
            </a:r>
            <a:endParaRPr lang="en-US" altLang="zh-CN" dirty="0"/>
          </a:p>
        </p:txBody>
      </p:sp>
      <p:sp>
        <p:nvSpPr>
          <p:cNvPr id="28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7423986" y="1213252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  <a:endParaRPr lang="zh-CN" altLang="en-US" dirty="0"/>
          </a:p>
        </p:txBody>
      </p:sp>
      <p:sp>
        <p:nvSpPr>
          <p:cNvPr id="29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090142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en-US" altLang="zh-CN" dirty="0"/>
          </a:p>
        </p:txBody>
      </p:sp>
      <p:sp>
        <p:nvSpPr>
          <p:cNvPr id="15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3986" y="1988176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  <a:endParaRPr lang="zh-CN" altLang="en-US" dirty="0"/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865066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en-US" altLang="zh-CN" dirty="0"/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3986" y="2757617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  <a:endParaRPr lang="zh-CN" altLang="en-US" dirty="0"/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4507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en-US" altLang="zh-CN" dirty="0"/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7423986" y="3549653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  <a:endParaRPr lang="zh-CN" altLang="en-US" dirty="0"/>
          </a:p>
        </p:txBody>
      </p:sp>
      <p:sp>
        <p:nvSpPr>
          <p:cNvPr id="23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426543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en-US" altLang="zh-CN" dirty="0"/>
          </a:p>
        </p:txBody>
      </p:sp>
      <p:sp>
        <p:nvSpPr>
          <p:cNvPr id="24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7423986" y="4321860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  <a:endParaRPr lang="zh-CN" altLang="en-US" dirty="0"/>
          </a:p>
        </p:txBody>
      </p:sp>
      <p:sp>
        <p:nvSpPr>
          <p:cNvPr id="25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198750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en-US" altLang="zh-CN" dirty="0"/>
          </a:p>
        </p:txBody>
      </p:sp>
      <p:sp>
        <p:nvSpPr>
          <p:cNvPr id="26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7423986" y="5109223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  <a:endParaRPr lang="zh-CN" altLang="en-US" dirty="0"/>
          </a:p>
        </p:txBody>
      </p:sp>
      <p:sp>
        <p:nvSpPr>
          <p:cNvPr id="36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4986113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3682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 rot="5400000">
            <a:off x="904873" y="-1990273"/>
            <a:ext cx="6124575" cy="6858001"/>
            <a:chOff x="-885826" y="-1"/>
            <a:chExt cx="6124575" cy="6858001"/>
          </a:xfrm>
        </p:grpSpPr>
        <p:sp>
          <p:nvSpPr>
            <p:cNvPr id="9" name="等腰三角形 8"/>
            <p:cNvSpPr/>
            <p:nvPr/>
          </p:nvSpPr>
          <p:spPr>
            <a:xfrm rot="5400000">
              <a:off x="-881063" y="738187"/>
              <a:ext cx="6858000" cy="5381625"/>
            </a:xfrm>
            <a:prstGeom prst="triangl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-1624013" y="738186"/>
              <a:ext cx="6858000" cy="5381625"/>
            </a:xfrm>
            <a:prstGeom prst="triangl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 userDrawn="1"/>
        </p:nvGrpSpPr>
        <p:grpSpPr>
          <a:xfrm rot="16200000">
            <a:off x="904874" y="1215512"/>
            <a:ext cx="6124575" cy="6858001"/>
            <a:chOff x="-885826" y="-1"/>
            <a:chExt cx="6124575" cy="6858001"/>
          </a:xfrm>
        </p:grpSpPr>
        <p:sp>
          <p:nvSpPr>
            <p:cNvPr id="12" name="等腰三角形 11"/>
            <p:cNvSpPr/>
            <p:nvPr/>
          </p:nvSpPr>
          <p:spPr>
            <a:xfrm rot="5400000">
              <a:off x="-881063" y="738187"/>
              <a:ext cx="6858000" cy="5381625"/>
            </a:xfrm>
            <a:prstGeom prst="triangl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5400000">
              <a:off x="-1624013" y="738186"/>
              <a:ext cx="6858000" cy="5381625"/>
            </a:xfrm>
            <a:prstGeom prst="triangl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7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2055603" y="1260242"/>
            <a:ext cx="3823113" cy="37702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3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en-US" altLang="zh-CN" dirty="0"/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1" y="2988709"/>
            <a:ext cx="5483192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77800">
              <a:schemeClr val="bg1">
                <a:alpha val="32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77800">
              <a:schemeClr val="bg1">
                <a:alpha val="32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4489161" y="477910"/>
            <a:ext cx="3213677" cy="56818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1"/>
          <p:cNvSpPr/>
          <p:nvPr userDrawn="1"/>
        </p:nvSpPr>
        <p:spPr>
          <a:xfrm>
            <a:off x="2266950" y="2076450"/>
            <a:ext cx="7647842" cy="2266950"/>
          </a:xfrm>
          <a:custGeom>
            <a:avLst/>
            <a:gdLst>
              <a:gd name="connsiteX0" fmla="*/ 0 w 4819650"/>
              <a:gd name="connsiteY0" fmla="*/ 0 h 1885950"/>
              <a:gd name="connsiteX1" fmla="*/ 4819650 w 4819650"/>
              <a:gd name="connsiteY1" fmla="*/ 0 h 1885950"/>
              <a:gd name="connsiteX2" fmla="*/ 4819650 w 4819650"/>
              <a:gd name="connsiteY2" fmla="*/ 1885950 h 1885950"/>
              <a:gd name="connsiteX3" fmla="*/ 0 w 4819650"/>
              <a:gd name="connsiteY3" fmla="*/ 1885950 h 1885950"/>
              <a:gd name="connsiteX4" fmla="*/ 0 w 4819650"/>
              <a:gd name="connsiteY4" fmla="*/ 0 h 1885950"/>
              <a:gd name="connsiteX0-1" fmla="*/ 0 w 5295900"/>
              <a:gd name="connsiteY0-2" fmla="*/ 0 h 1885950"/>
              <a:gd name="connsiteX1-3" fmla="*/ 5295900 w 5295900"/>
              <a:gd name="connsiteY1-4" fmla="*/ 304800 h 1885950"/>
              <a:gd name="connsiteX2-5" fmla="*/ 4819650 w 5295900"/>
              <a:gd name="connsiteY2-6" fmla="*/ 1885950 h 1885950"/>
              <a:gd name="connsiteX3-7" fmla="*/ 0 w 5295900"/>
              <a:gd name="connsiteY3-8" fmla="*/ 1885950 h 1885950"/>
              <a:gd name="connsiteX4-9" fmla="*/ 0 w 5295900"/>
              <a:gd name="connsiteY4-10" fmla="*/ 0 h 1885950"/>
              <a:gd name="connsiteX0-11" fmla="*/ 0 w 5295900"/>
              <a:gd name="connsiteY0-12" fmla="*/ 0 h 1885950"/>
              <a:gd name="connsiteX1-13" fmla="*/ 5295900 w 5295900"/>
              <a:gd name="connsiteY1-14" fmla="*/ 304800 h 1885950"/>
              <a:gd name="connsiteX2-15" fmla="*/ 4724400 w 5295900"/>
              <a:gd name="connsiteY2-16" fmla="*/ 1638300 h 1885950"/>
              <a:gd name="connsiteX3-17" fmla="*/ 0 w 5295900"/>
              <a:gd name="connsiteY3-18" fmla="*/ 1885950 h 1885950"/>
              <a:gd name="connsiteX4-19" fmla="*/ 0 w 5295900"/>
              <a:gd name="connsiteY4-20" fmla="*/ 0 h 1885950"/>
              <a:gd name="connsiteX0-21" fmla="*/ 609600 w 5905500"/>
              <a:gd name="connsiteY0-22" fmla="*/ 0 h 2400300"/>
              <a:gd name="connsiteX1-23" fmla="*/ 5905500 w 5905500"/>
              <a:gd name="connsiteY1-24" fmla="*/ 304800 h 2400300"/>
              <a:gd name="connsiteX2-25" fmla="*/ 5334000 w 5905500"/>
              <a:gd name="connsiteY2-26" fmla="*/ 1638300 h 2400300"/>
              <a:gd name="connsiteX3-27" fmla="*/ 0 w 5905500"/>
              <a:gd name="connsiteY3-28" fmla="*/ 2400300 h 2400300"/>
              <a:gd name="connsiteX4-29" fmla="*/ 609600 w 5905500"/>
              <a:gd name="connsiteY4-30" fmla="*/ 0 h 2400300"/>
              <a:gd name="connsiteX0-31" fmla="*/ 895350 w 5905500"/>
              <a:gd name="connsiteY0-32" fmla="*/ 247650 h 2095500"/>
              <a:gd name="connsiteX1-33" fmla="*/ 5905500 w 5905500"/>
              <a:gd name="connsiteY1-34" fmla="*/ 0 h 2095500"/>
              <a:gd name="connsiteX2-35" fmla="*/ 5334000 w 5905500"/>
              <a:gd name="connsiteY2-36" fmla="*/ 1333500 h 2095500"/>
              <a:gd name="connsiteX3-37" fmla="*/ 0 w 5905500"/>
              <a:gd name="connsiteY3-38" fmla="*/ 2095500 h 2095500"/>
              <a:gd name="connsiteX4-39" fmla="*/ 895350 w 5905500"/>
              <a:gd name="connsiteY4-40" fmla="*/ 247650 h 2095500"/>
              <a:gd name="connsiteX0-41" fmla="*/ 685800 w 5905500"/>
              <a:gd name="connsiteY0-42" fmla="*/ 38100 h 2095500"/>
              <a:gd name="connsiteX1-43" fmla="*/ 5905500 w 5905500"/>
              <a:gd name="connsiteY1-44" fmla="*/ 0 h 2095500"/>
              <a:gd name="connsiteX2-45" fmla="*/ 5334000 w 5905500"/>
              <a:gd name="connsiteY2-46" fmla="*/ 1333500 h 2095500"/>
              <a:gd name="connsiteX3-47" fmla="*/ 0 w 5905500"/>
              <a:gd name="connsiteY3-48" fmla="*/ 2095500 h 2095500"/>
              <a:gd name="connsiteX4-49" fmla="*/ 685800 w 5905500"/>
              <a:gd name="connsiteY4-50" fmla="*/ 38100 h 2095500"/>
              <a:gd name="connsiteX0-51" fmla="*/ 628650 w 5848350"/>
              <a:gd name="connsiteY0-52" fmla="*/ 38100 h 1733550"/>
              <a:gd name="connsiteX1-53" fmla="*/ 5848350 w 5848350"/>
              <a:gd name="connsiteY1-54" fmla="*/ 0 h 1733550"/>
              <a:gd name="connsiteX2-55" fmla="*/ 5276850 w 5848350"/>
              <a:gd name="connsiteY2-56" fmla="*/ 1333500 h 1733550"/>
              <a:gd name="connsiteX3-57" fmla="*/ 0 w 5848350"/>
              <a:gd name="connsiteY3-58" fmla="*/ 1733550 h 1733550"/>
              <a:gd name="connsiteX4-59" fmla="*/ 628650 w 5848350"/>
              <a:gd name="connsiteY4-60" fmla="*/ 38100 h 17335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848350" h="1733550">
                <a:moveTo>
                  <a:pt x="628650" y="38100"/>
                </a:moveTo>
                <a:lnTo>
                  <a:pt x="5848350" y="0"/>
                </a:lnTo>
                <a:lnTo>
                  <a:pt x="5276850" y="1333500"/>
                </a:lnTo>
                <a:lnTo>
                  <a:pt x="0" y="1733550"/>
                </a:lnTo>
                <a:lnTo>
                  <a:pt x="628650" y="38100"/>
                </a:lnTo>
                <a:close/>
              </a:path>
            </a:pathLst>
          </a:cu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1"/>
          <p:cNvSpPr/>
          <p:nvPr userDrawn="1"/>
        </p:nvSpPr>
        <p:spPr>
          <a:xfrm>
            <a:off x="1790700" y="1905000"/>
            <a:ext cx="8376474" cy="2679739"/>
          </a:xfrm>
          <a:custGeom>
            <a:avLst/>
            <a:gdLst>
              <a:gd name="connsiteX0" fmla="*/ 0 w 4819650"/>
              <a:gd name="connsiteY0" fmla="*/ 0 h 1885950"/>
              <a:gd name="connsiteX1" fmla="*/ 4819650 w 4819650"/>
              <a:gd name="connsiteY1" fmla="*/ 0 h 1885950"/>
              <a:gd name="connsiteX2" fmla="*/ 4819650 w 4819650"/>
              <a:gd name="connsiteY2" fmla="*/ 1885950 h 1885950"/>
              <a:gd name="connsiteX3" fmla="*/ 0 w 4819650"/>
              <a:gd name="connsiteY3" fmla="*/ 1885950 h 1885950"/>
              <a:gd name="connsiteX4" fmla="*/ 0 w 4819650"/>
              <a:gd name="connsiteY4" fmla="*/ 0 h 1885950"/>
              <a:gd name="connsiteX0-1" fmla="*/ 0 w 5295900"/>
              <a:gd name="connsiteY0-2" fmla="*/ 0 h 1885950"/>
              <a:gd name="connsiteX1-3" fmla="*/ 5295900 w 5295900"/>
              <a:gd name="connsiteY1-4" fmla="*/ 304800 h 1885950"/>
              <a:gd name="connsiteX2-5" fmla="*/ 4819650 w 5295900"/>
              <a:gd name="connsiteY2-6" fmla="*/ 1885950 h 1885950"/>
              <a:gd name="connsiteX3-7" fmla="*/ 0 w 5295900"/>
              <a:gd name="connsiteY3-8" fmla="*/ 1885950 h 1885950"/>
              <a:gd name="connsiteX4-9" fmla="*/ 0 w 5295900"/>
              <a:gd name="connsiteY4-10" fmla="*/ 0 h 1885950"/>
              <a:gd name="connsiteX0-11" fmla="*/ 0 w 5295900"/>
              <a:gd name="connsiteY0-12" fmla="*/ 0 h 1885950"/>
              <a:gd name="connsiteX1-13" fmla="*/ 5295900 w 5295900"/>
              <a:gd name="connsiteY1-14" fmla="*/ 304800 h 1885950"/>
              <a:gd name="connsiteX2-15" fmla="*/ 4724400 w 5295900"/>
              <a:gd name="connsiteY2-16" fmla="*/ 1638300 h 1885950"/>
              <a:gd name="connsiteX3-17" fmla="*/ 0 w 5295900"/>
              <a:gd name="connsiteY3-18" fmla="*/ 1885950 h 1885950"/>
              <a:gd name="connsiteX4-19" fmla="*/ 0 w 5295900"/>
              <a:gd name="connsiteY4-20" fmla="*/ 0 h 1885950"/>
              <a:gd name="connsiteX0-21" fmla="*/ 609600 w 5905500"/>
              <a:gd name="connsiteY0-22" fmla="*/ 0 h 2400300"/>
              <a:gd name="connsiteX1-23" fmla="*/ 5905500 w 5905500"/>
              <a:gd name="connsiteY1-24" fmla="*/ 304800 h 2400300"/>
              <a:gd name="connsiteX2-25" fmla="*/ 5334000 w 5905500"/>
              <a:gd name="connsiteY2-26" fmla="*/ 1638300 h 2400300"/>
              <a:gd name="connsiteX3-27" fmla="*/ 0 w 5905500"/>
              <a:gd name="connsiteY3-28" fmla="*/ 2400300 h 2400300"/>
              <a:gd name="connsiteX4-29" fmla="*/ 609600 w 5905500"/>
              <a:gd name="connsiteY4-30" fmla="*/ 0 h 2400300"/>
              <a:gd name="connsiteX0-31" fmla="*/ 895350 w 5905500"/>
              <a:gd name="connsiteY0-32" fmla="*/ 247650 h 2095500"/>
              <a:gd name="connsiteX1-33" fmla="*/ 5905500 w 5905500"/>
              <a:gd name="connsiteY1-34" fmla="*/ 0 h 2095500"/>
              <a:gd name="connsiteX2-35" fmla="*/ 5334000 w 5905500"/>
              <a:gd name="connsiteY2-36" fmla="*/ 1333500 h 2095500"/>
              <a:gd name="connsiteX3-37" fmla="*/ 0 w 5905500"/>
              <a:gd name="connsiteY3-38" fmla="*/ 2095500 h 2095500"/>
              <a:gd name="connsiteX4-39" fmla="*/ 895350 w 5905500"/>
              <a:gd name="connsiteY4-40" fmla="*/ 247650 h 2095500"/>
              <a:gd name="connsiteX0-41" fmla="*/ 685800 w 5905500"/>
              <a:gd name="connsiteY0-42" fmla="*/ 38100 h 2095500"/>
              <a:gd name="connsiteX1-43" fmla="*/ 5905500 w 5905500"/>
              <a:gd name="connsiteY1-44" fmla="*/ 0 h 2095500"/>
              <a:gd name="connsiteX2-45" fmla="*/ 5334000 w 5905500"/>
              <a:gd name="connsiteY2-46" fmla="*/ 1333500 h 2095500"/>
              <a:gd name="connsiteX3-47" fmla="*/ 0 w 5905500"/>
              <a:gd name="connsiteY3-48" fmla="*/ 2095500 h 2095500"/>
              <a:gd name="connsiteX4-49" fmla="*/ 685800 w 5905500"/>
              <a:gd name="connsiteY4-50" fmla="*/ 38100 h 2095500"/>
              <a:gd name="connsiteX0-51" fmla="*/ 628650 w 5848350"/>
              <a:gd name="connsiteY0-52" fmla="*/ 38100 h 1733550"/>
              <a:gd name="connsiteX1-53" fmla="*/ 5848350 w 5848350"/>
              <a:gd name="connsiteY1-54" fmla="*/ 0 h 1733550"/>
              <a:gd name="connsiteX2-55" fmla="*/ 5276850 w 5848350"/>
              <a:gd name="connsiteY2-56" fmla="*/ 1333500 h 1733550"/>
              <a:gd name="connsiteX3-57" fmla="*/ 0 w 5848350"/>
              <a:gd name="connsiteY3-58" fmla="*/ 1733550 h 1733550"/>
              <a:gd name="connsiteX4-59" fmla="*/ 628650 w 5848350"/>
              <a:gd name="connsiteY4-60" fmla="*/ 38100 h 17335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848350" h="1733550">
                <a:moveTo>
                  <a:pt x="628650" y="38100"/>
                </a:moveTo>
                <a:lnTo>
                  <a:pt x="5848350" y="0"/>
                </a:lnTo>
                <a:lnTo>
                  <a:pt x="5276850" y="1333500"/>
                </a:lnTo>
                <a:lnTo>
                  <a:pt x="0" y="1733550"/>
                </a:lnTo>
                <a:lnTo>
                  <a:pt x="628650" y="38100"/>
                </a:lnTo>
                <a:close/>
              </a:path>
            </a:pathLst>
          </a:custGeom>
          <a:noFill/>
          <a:ln w="38100">
            <a:solidFill>
              <a:schemeClr val="accent1"/>
            </a:solidFill>
          </a:ln>
          <a:effectLst>
            <a:glow rad="139700">
              <a:schemeClr val="bg1">
                <a:alpha val="3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2893599" y="2452643"/>
            <a:ext cx="6404801" cy="12003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7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THANK YOU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" Target="slide13.xml"/><Relationship Id="rId8" Type="http://schemas.openxmlformats.org/officeDocument/2006/relationships/image" Target="../media/image6.png"/><Relationship Id="rId7" Type="http://schemas.openxmlformats.org/officeDocument/2006/relationships/slide" Target="slide8.xml"/><Relationship Id="rId6" Type="http://schemas.openxmlformats.org/officeDocument/2006/relationships/image" Target="../media/image5.png"/><Relationship Id="rId5" Type="http://schemas.openxmlformats.org/officeDocument/2006/relationships/slide" Target="slide6.xml"/><Relationship Id="rId4" Type="http://schemas.openxmlformats.org/officeDocument/2006/relationships/image" Target="../media/image4.png"/><Relationship Id="rId3" Type="http://schemas.openxmlformats.org/officeDocument/2006/relationships/slide" Target="slide4.xml"/><Relationship Id="rId20" Type="http://schemas.openxmlformats.org/officeDocument/2006/relationships/notesSlide" Target="../notesSlides/notesSlide1.xml"/><Relationship Id="rId2" Type="http://schemas.openxmlformats.org/officeDocument/2006/relationships/image" Target="../media/image3.png"/><Relationship Id="rId19" Type="http://schemas.openxmlformats.org/officeDocument/2006/relationships/slideLayout" Target="../slideLayouts/slideLayout9.xml"/><Relationship Id="rId18" Type="http://schemas.openxmlformats.org/officeDocument/2006/relationships/image" Target="../media/image11.png"/><Relationship Id="rId17" Type="http://schemas.openxmlformats.org/officeDocument/2006/relationships/slide" Target="slide46.xml"/><Relationship Id="rId16" Type="http://schemas.openxmlformats.org/officeDocument/2006/relationships/image" Target="../media/image10.png"/><Relationship Id="rId15" Type="http://schemas.openxmlformats.org/officeDocument/2006/relationships/slide" Target="slide27.xml"/><Relationship Id="rId14" Type="http://schemas.openxmlformats.org/officeDocument/2006/relationships/image" Target="../media/image9.png"/><Relationship Id="rId13" Type="http://schemas.openxmlformats.org/officeDocument/2006/relationships/slide" Target="slide25.xml"/><Relationship Id="rId12" Type="http://schemas.openxmlformats.org/officeDocument/2006/relationships/image" Target="../media/image8.png"/><Relationship Id="rId11" Type="http://schemas.openxmlformats.org/officeDocument/2006/relationships/slide" Target="slide19.xml"/><Relationship Id="rId10" Type="http://schemas.openxmlformats.org/officeDocument/2006/relationships/image" Target="../media/image7.png"/><Relationship Id="rId1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1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1" Type="http://schemas.openxmlformats.org/officeDocument/2006/relationships/image" Target="../media/image3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1" Type="http://schemas.openxmlformats.org/officeDocument/2006/relationships/image" Target="../media/image3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1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1" Type="http://schemas.openxmlformats.org/officeDocument/2006/relationships/image" Target="../media/image39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6.png"/><Relationship Id="rId1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7.png"/><Relationship Id="rId1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1" Type="http://schemas.openxmlformats.org/officeDocument/2006/relationships/image" Target="../media/image4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1" Type="http://schemas.openxmlformats.org/officeDocument/2006/relationships/image" Target="../media/image5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2.png"/><Relationship Id="rId1" Type="http://schemas.openxmlformats.org/officeDocument/2006/relationships/image" Target="../media/image37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3.png"/><Relationship Id="rId1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8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4.jpe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9.png"/><Relationship Id="rId1" Type="http://schemas.openxmlformats.org/officeDocument/2006/relationships/image" Target="../media/image54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4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54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54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4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29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27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28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image" Target="../media/image3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2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image" Target="../media/image39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image" Target="../media/image80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6.png"/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image" Target="../media/image8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image" Target="../media/image28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image" Target="../media/image39.jpe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3.png"/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image" Target="../media/image39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8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4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5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6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19.png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26.png"/><Relationship Id="rId14" Type="http://schemas.openxmlformats.org/officeDocument/2006/relationships/image" Target="../media/image25.png"/><Relationship Id="rId13" Type="http://schemas.openxmlformats.org/officeDocument/2006/relationships/image" Target="../media/image24.png"/><Relationship Id="rId12" Type="http://schemas.openxmlformats.org/officeDocument/2006/relationships/image" Target="../media/image23.png"/><Relationship Id="rId11" Type="http://schemas.openxmlformats.org/officeDocument/2006/relationships/image" Target="../media/image22.png"/><Relationship Id="rId10" Type="http://schemas.openxmlformats.org/officeDocument/2006/relationships/image" Target="../media/image21.png"/><Relationship Id="rId1" Type="http://schemas.openxmlformats.org/officeDocument/2006/relationships/image" Target="../media/image12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1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  <a:gridCol w="4064000"/>
              </a:tblGrid>
              <a:tr h="2286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2286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286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节缩放定位 3">
            <a:hlinkClick r:id="rId1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104" y="2252130"/>
            <a:ext cx="4016966" cy="2294476"/>
          </a:xfrm>
          <a:prstGeom prst="rect">
            <a:avLst/>
          </a:prstGeom>
        </p:spPr>
      </p:pic>
      <p:pic>
        <p:nvPicPr>
          <p:cNvPr id="6" name="节缩放定位 5">
            <a:hlinkClick r:id="rId3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469" y="-1074"/>
            <a:ext cx="4079068" cy="2244721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  <p:pic>
        <p:nvPicPr>
          <p:cNvPr id="8" name="节缩放定位 7">
            <a:hlinkClick r:id="rId5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0932" y="-7412"/>
            <a:ext cx="4031999" cy="2244720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  <p:pic>
        <p:nvPicPr>
          <p:cNvPr id="10" name="节缩放定位 9">
            <a:hlinkClick r:id="rId7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2930" y="-57168"/>
            <a:ext cx="4079069" cy="2294476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  <p:pic>
        <p:nvPicPr>
          <p:cNvPr id="12" name="节缩放定位 11">
            <a:hlinkClick r:id="rId9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" y="2252131"/>
            <a:ext cx="4080933" cy="2295525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  <p:pic>
        <p:nvPicPr>
          <p:cNvPr id="14" name="节缩放定位 13">
            <a:hlinkClick r:id="rId11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12931" y="2217202"/>
            <a:ext cx="4079068" cy="2294476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  <p:pic>
        <p:nvPicPr>
          <p:cNvPr id="16" name="节缩放定位 15">
            <a:hlinkClick r:id="rId13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" y="4555066"/>
            <a:ext cx="4094105" cy="2302934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  <p:pic>
        <p:nvPicPr>
          <p:cNvPr id="18" name="节缩放定位 17">
            <a:hlinkClick r:id="rId15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96918" y="4555066"/>
            <a:ext cx="4001934" cy="2251088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  <p:pic>
        <p:nvPicPr>
          <p:cNvPr id="20" name="节缩放定位 19">
            <a:hlinkClick r:id="rId17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97898" y="4546606"/>
            <a:ext cx="4102571" cy="2259548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/>
          </a:blip>
          <a:stretch>
            <a:fillRect l="-50" r="-5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3600" dirty="0">
                <a:latin typeface="楷体" panose="02010609060101010101" charset="-122"/>
                <a:ea typeface="楷体" panose="02010609060101010101" charset="-122"/>
              </a:rPr>
              <a:t>数据模式设计</a:t>
            </a:r>
            <a:endParaRPr lang="zh-CN" altLang="en-US" sz="3600" dirty="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-116417" y="910484"/>
            <a:ext cx="5080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304800"/>
            <a:r>
              <a:rPr lang="en-US" altLang="zh-CN" sz="280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1.1.2</a:t>
            </a:r>
            <a:r>
              <a:rPr lang="zh-CN" altLang="en-US" sz="280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城市信息表</a:t>
            </a:r>
            <a:endParaRPr lang="zh-CN" altLang="en-US" sz="280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graphicFrame>
        <p:nvGraphicFramePr>
          <p:cNvPr id="5" name="表格 4"/>
          <p:cNvGraphicFramePr/>
          <p:nvPr/>
        </p:nvGraphicFramePr>
        <p:xfrm>
          <a:off x="0" y="1723285"/>
          <a:ext cx="12129135" cy="2114550"/>
        </p:xfrm>
        <a:graphic>
          <a:graphicData uri="http://schemas.openxmlformats.org/drawingml/2006/table">
            <a:tbl>
              <a:tblPr/>
              <a:tblGrid>
                <a:gridCol w="1399540"/>
                <a:gridCol w="6291580"/>
                <a:gridCol w="4438015"/>
              </a:tblGrid>
              <a:tr h="422910">
                <a:tc>
                  <a:txBody>
                    <a:bodyPr/>
                    <a:lstStyle/>
                    <a:p>
                      <a:pPr indent="127000" algn="ctr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ea typeface="楷体" panose="02010609060101010101" charset="-122"/>
                        </a:rPr>
                        <a:t>字段名</a:t>
                      </a:r>
                      <a:endParaRPr lang="zh-CN" altLang="en-US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ea typeface="楷体" panose="02010609060101010101" charset="-122"/>
                        </a:rPr>
                        <a:t>含义</a:t>
                      </a:r>
                      <a:endParaRPr lang="zh-CN" altLang="en-US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ea typeface="楷体" panose="02010609060101010101" charset="-122"/>
                        </a:rPr>
                        <a:t>示例数据</a:t>
                      </a:r>
                      <a:endParaRPr lang="zh-CN" altLang="en-US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22910">
                <a:tc>
                  <a:txBody>
                    <a:bodyPr/>
                    <a:lstStyle/>
                    <a:p>
                      <a:pPr indent="127000" algn="ctr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ea typeface="楷体" panose="02010609060101010101" charset="-122"/>
                        </a:rPr>
                        <a:t>序号</a:t>
                      </a:r>
                      <a:endParaRPr lang="zh-CN" altLang="en-US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ea typeface="楷体" panose="02010609060101010101" charset="-122"/>
                        </a:rPr>
                        <a:t>记录的唯一标识编号，用于区分不同条目</a:t>
                      </a:r>
                      <a:endParaRPr lang="zh-CN" altLang="en-US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楷体" panose="02010609060101010101" charset="-122"/>
                        </a:rPr>
                        <a:t>0</a:t>
                      </a:r>
                      <a:endParaRPr lang="zh-CN" altLang="en-US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22910">
                <a:tc>
                  <a:txBody>
                    <a:bodyPr/>
                    <a:lstStyle/>
                    <a:p>
                      <a:pPr indent="127000" algn="ctr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ea typeface="楷体" panose="02010609060101010101" charset="-122"/>
                        </a:rPr>
                        <a:t>发射地点</a:t>
                      </a:r>
                      <a:endParaRPr lang="zh-CN" altLang="en-US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ea typeface="楷体" panose="02010609060101010101" charset="-122"/>
                        </a:rPr>
                        <a:t>火箭或航天器的实际发射地理位置名称。</a:t>
                      </a:r>
                      <a:endParaRPr lang="zh-CN" altLang="en-US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ea typeface="楷体" panose="02010609060101010101" charset="-122"/>
                        </a:rPr>
                        <a:t>西昌</a:t>
                      </a:r>
                      <a:endParaRPr lang="zh-CN" altLang="en-US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22910">
                <a:tc>
                  <a:txBody>
                    <a:bodyPr/>
                    <a:lstStyle/>
                    <a:p>
                      <a:pPr indent="127000" algn="ctr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ea typeface="楷体" panose="02010609060101010101" charset="-122"/>
                        </a:rPr>
                        <a:t>北纬</a:t>
                      </a:r>
                      <a:endParaRPr lang="zh-CN" altLang="en-US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ea typeface="楷体" panose="02010609060101010101" charset="-122"/>
                        </a:rPr>
                        <a:t>发射地点的地理纬度（北半球为正数），用于精确定位。</a:t>
                      </a:r>
                      <a:endParaRPr lang="zh-CN" altLang="en-US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楷体" panose="02010609060101010101" charset="-122"/>
                        </a:rPr>
                        <a:t>28.25</a:t>
                      </a:r>
                      <a:endParaRPr lang="zh-CN" altLang="en-US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22910">
                <a:tc>
                  <a:txBody>
                    <a:bodyPr/>
                    <a:lstStyle/>
                    <a:p>
                      <a:pPr indent="127000" algn="ctr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ea typeface="楷体" panose="02010609060101010101" charset="-122"/>
                        </a:rPr>
                        <a:t>东经</a:t>
                      </a:r>
                      <a:endParaRPr lang="zh-CN" altLang="en-US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ea typeface="楷体" panose="02010609060101010101" charset="-122"/>
                        </a:rPr>
                        <a:t>发射地点的地理经度</a:t>
                      </a:r>
                      <a:endParaRPr lang="zh-CN" altLang="en-US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楷体" panose="02010609060101010101" charset="-122"/>
                        </a:rPr>
                        <a:t>102.03</a:t>
                      </a:r>
                      <a:endParaRPr lang="zh-CN" altLang="en-US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7" name="图片 6" descr="upload_post_object_v2_15844749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1085"/>
            <a:ext cx="12475353" cy="21948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/>
          </a:blip>
          <a:stretch>
            <a:fillRect l="-50" r="-5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3600">
                <a:latin typeface="楷体" panose="02010609060101010101" charset="-122"/>
                <a:ea typeface="楷体" panose="02010609060101010101" charset="-122"/>
              </a:rPr>
              <a:t>数据结构设计</a:t>
            </a:r>
            <a:endParaRPr lang="zh-CN" altLang="en-US" sz="360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48497" y="1245171"/>
            <a:ext cx="12095238" cy="99226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+mn-lt"/>
              </a:rPr>
              <a:t>二维</a:t>
            </a:r>
            <a:r>
              <a:rPr lang="zh-CN" altLang="en-US" sz="32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Arial" panose="020B0604020202020204" pitchFamily="34" charset="0"/>
                <a:sym typeface="+mn-lt"/>
              </a:rPr>
              <a:t>列表：</a:t>
            </a:r>
            <a:r>
              <a:rPr lang="zh-CN" altLang="en-US" sz="32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                             </a:t>
            </a:r>
            <a:r>
              <a:rPr lang="zh-CN" altLang="en-US" sz="32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Arial" panose="020B0604020202020204" pitchFamily="34" charset="0"/>
                <a:sym typeface="+mn-lt"/>
              </a:rPr>
              <a:t>列表套字典：</a:t>
            </a:r>
            <a:endParaRPr lang="zh-CN" altLang="en-US" sz="32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+mn-ea"/>
              <a:sym typeface="+mn-lt"/>
            </a:endParaRPr>
          </a:p>
        </p:txBody>
      </p:sp>
      <p:pic>
        <p:nvPicPr>
          <p:cNvPr id="6" name="图片 5" descr="upload_post_object_v2_24605134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7" y="1914525"/>
            <a:ext cx="5829652" cy="1709033"/>
          </a:xfrm>
          <a:prstGeom prst="rect">
            <a:avLst/>
          </a:prstGeom>
        </p:spPr>
      </p:pic>
      <p:pic>
        <p:nvPicPr>
          <p:cNvPr id="8" name="图片 7" descr="upload_post_object_v2_22011169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900" y="0"/>
            <a:ext cx="42291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/>
          </a:blip>
          <a:stretch>
            <a:fillRect l="-50" r="-5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3600" dirty="0">
                <a:latin typeface="楷体" panose="02010609060101010101" charset="-122"/>
                <a:ea typeface="楷体" panose="02010609060101010101" charset="-122"/>
              </a:rPr>
              <a:t>数据</a:t>
            </a:r>
            <a:r>
              <a:rPr lang="zh-CN" altLang="en-US" sz="3600" dirty="0">
                <a:latin typeface="楷体" panose="02010609060101010101" charset="-122"/>
                <a:ea typeface="楷体" panose="02010609060101010101" charset="-122"/>
                <a:cs typeface="Arial" panose="020B0604020202020204" pitchFamily="34" charset="0"/>
              </a:rPr>
              <a:t>结构</a:t>
            </a:r>
            <a:r>
              <a:rPr lang="zh-CN" altLang="en-US" sz="3600" dirty="0">
                <a:latin typeface="楷体" panose="02010609060101010101" charset="-122"/>
                <a:ea typeface="楷体" panose="02010609060101010101" charset="-122"/>
              </a:rPr>
              <a:t>设计</a:t>
            </a:r>
            <a:endParaRPr lang="zh-CN" altLang="en-US" sz="3600" dirty="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0" y="1336374"/>
            <a:ext cx="12105910" cy="55216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+mn-lt"/>
              </a:rPr>
              <a:t>内存中存储结构，每条记录包含完整项目属性：</a:t>
            </a:r>
            <a:endParaRPr lang="zh-CN" altLang="en-US" sz="28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+mn-ea"/>
              <a:sym typeface="+mn-lt"/>
            </a:endParaRPr>
          </a:p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+mn-lt"/>
              </a:rPr>
              <a:t>字典</a:t>
            </a:r>
            <a:r>
              <a:rPr lang="zh-CN" altLang="en-US" sz="2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                                    </a:t>
            </a:r>
            <a:r>
              <a:rPr lang="zh-CN" altLang="en-US" sz="28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+mn-lt"/>
              </a:rPr>
              <a:t>一维列表：</a:t>
            </a:r>
            <a:endParaRPr lang="zh-CN" altLang="en-US" sz="28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+mn-ea"/>
              <a:sym typeface="+mn-lt"/>
            </a:endParaRPr>
          </a:p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lang="zh-CN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" name="图片 3" descr="upload_post_object_v2_25766233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849" y="1967865"/>
            <a:ext cx="3918891" cy="4890124"/>
          </a:xfrm>
          <a:prstGeom prst="rect">
            <a:avLst/>
          </a:prstGeom>
        </p:spPr>
      </p:pic>
      <p:pic>
        <p:nvPicPr>
          <p:cNvPr id="6" name="图片 5" descr="upload_post_object_v2_30767168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143" y="1967876"/>
            <a:ext cx="5647809" cy="41820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/>
          </a:blip>
          <a:stretch>
            <a:fillRect l="-50" r="-5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2055603" y="1260242"/>
            <a:ext cx="3823113" cy="3769360"/>
          </a:xfrm>
        </p:spPr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6096001" y="2988709"/>
            <a:ext cx="5483192" cy="768350"/>
          </a:xfrm>
        </p:spPr>
        <p:txBody>
          <a:bodyPr/>
          <a:lstStyle/>
          <a:p>
            <a:pPr algn="ctr"/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核心功能实现</a:t>
            </a:r>
            <a:endParaRPr lang="zh-CN" altLang="en-US" dirty="0"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/>
          </a:blip>
          <a:stretch>
            <a:fillRect l="-50" r="-5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3600">
                <a:latin typeface="楷体" panose="02010609060101010101" charset="-122"/>
                <a:ea typeface="楷体" panose="02010609060101010101" charset="-122"/>
              </a:rPr>
              <a:t>函数设计</a:t>
            </a:r>
            <a:endParaRPr lang="zh-CN" altLang="en-US" sz="360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69850" y="755650"/>
            <a:ext cx="7124700" cy="3683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核心函数：</a:t>
            </a:r>
            <a:endParaRPr lang="zh-CN" altLang="en-US" sz="28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8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</p:txBody>
      </p:sp>
      <p:pic>
        <p:nvPicPr>
          <p:cNvPr id="6" name="图片 5" descr="upload_post_object_v2_1098621195"/>
          <p:cNvPicPr>
            <a:picLocks noChangeAspect="1"/>
          </p:cNvPicPr>
          <p:nvPr/>
        </p:nvPicPr>
        <p:blipFill>
          <a:blip r:embed="rId2"/>
          <a:srcRect b="22500"/>
          <a:stretch>
            <a:fillRect/>
          </a:stretch>
        </p:blipFill>
        <p:spPr>
          <a:xfrm>
            <a:off x="0" y="1543050"/>
            <a:ext cx="8372475" cy="53149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/>
          </a:blip>
          <a:stretch>
            <a:fillRect l="-50" r="-5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3600">
                <a:latin typeface="楷体" panose="02010609060101010101" charset="-122"/>
                <a:ea typeface="楷体" panose="02010609060101010101" charset="-122"/>
              </a:rPr>
              <a:t>函数设计</a:t>
            </a:r>
            <a:endParaRPr lang="zh-CN" altLang="en-US" sz="360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69850" y="755650"/>
            <a:ext cx="7124700" cy="3683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核心函数：</a:t>
            </a:r>
            <a:endParaRPr lang="zh-CN" altLang="en-US" sz="28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8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</p:txBody>
      </p:sp>
      <p:pic>
        <p:nvPicPr>
          <p:cNvPr id="5" name="图片 4" descr="upload_post_object_v2_5840237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650"/>
            <a:ext cx="7381875" cy="60007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/>
          </a:blip>
          <a:stretch>
            <a:fillRect l="-50" r="-5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3600">
                <a:latin typeface="楷体" panose="02010609060101010101" charset="-122"/>
                <a:ea typeface="楷体" panose="02010609060101010101" charset="-122"/>
              </a:rPr>
              <a:t>函数设计</a:t>
            </a:r>
            <a:endParaRPr lang="zh-CN" altLang="en-US" sz="360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69850" y="755650"/>
            <a:ext cx="7124700" cy="3683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核心函数：</a:t>
            </a:r>
            <a:endParaRPr lang="zh-CN" altLang="en-US" sz="28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8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</p:txBody>
      </p:sp>
      <p:pic>
        <p:nvPicPr>
          <p:cNvPr id="8" name="图片 7" descr="upload_post_object_v2_1611896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8737"/>
            <a:ext cx="9134475" cy="60293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/>
          </a:blip>
          <a:stretch>
            <a:fillRect l="-50" r="-5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3600">
                <a:latin typeface="楷体" panose="02010609060101010101" charset="-122"/>
                <a:ea typeface="楷体" panose="02010609060101010101" charset="-122"/>
              </a:rPr>
              <a:t>函数设计</a:t>
            </a:r>
            <a:endParaRPr lang="zh-CN" altLang="en-US" sz="360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69850" y="755650"/>
            <a:ext cx="7124700" cy="3683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核心函数：</a:t>
            </a:r>
            <a:endParaRPr lang="zh-CN" altLang="en-US" sz="28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8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</p:txBody>
      </p:sp>
      <p:pic>
        <p:nvPicPr>
          <p:cNvPr id="5" name="图片 4" descr="upload_post_object_v2_27988971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5875"/>
            <a:ext cx="8658225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/>
          </a:blip>
          <a:stretch>
            <a:fillRect l="-50" r="-5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3600">
                <a:latin typeface="楷体" panose="02010609060101010101" charset="-122"/>
                <a:ea typeface="楷体" panose="02010609060101010101" charset="-122"/>
              </a:rPr>
              <a:t>函数设计</a:t>
            </a:r>
            <a:endParaRPr lang="zh-CN" altLang="en-US" sz="360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69850" y="755650"/>
            <a:ext cx="7124700" cy="3683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核心函数：</a:t>
            </a:r>
            <a:endParaRPr lang="zh-CN" altLang="en-US" sz="28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8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</p:txBody>
      </p:sp>
      <p:pic>
        <p:nvPicPr>
          <p:cNvPr id="4" name="图片 3" descr="upload_post_object_v2_1558512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8737"/>
            <a:ext cx="7058025" cy="5857875"/>
          </a:xfrm>
          <a:prstGeom prst="rect">
            <a:avLst/>
          </a:prstGeom>
        </p:spPr>
      </p:pic>
      <p:pic>
        <p:nvPicPr>
          <p:cNvPr id="6" name="图片 5" descr="upload_post_object_v2_33122919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025" y="5019675"/>
            <a:ext cx="5400675" cy="18383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/>
          </a:blip>
          <a:stretch>
            <a:fillRect l="-50" r="-5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2055603" y="1260242"/>
            <a:ext cx="3823113" cy="3769360"/>
          </a:xfrm>
        </p:spPr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6096001" y="2988709"/>
            <a:ext cx="5483192" cy="768350"/>
          </a:xfrm>
        </p:spPr>
        <p:txBody>
          <a:bodyPr/>
          <a:lstStyle/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软件模块结构</a:t>
            </a:r>
            <a:endParaRPr lang="zh-CN" altLang="en-US" dirty="0"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304007" y="2019506"/>
            <a:ext cx="6404801" cy="2306955"/>
          </a:xfrm>
        </p:spPr>
        <p:txBody>
          <a:bodyPr/>
          <a:lstStyle/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星图智管系统</a:t>
            </a:r>
            <a:r>
              <a:rPr lang="en-US" altLang="zh-CN" dirty="0"/>
              <a:t>StellarVision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304007" y="4679217"/>
            <a:ext cx="6816920" cy="398780"/>
          </a:xfrm>
        </p:spPr>
        <p:txBody>
          <a:bodyPr/>
          <a:lstStyle/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答辩人：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刘斌、米东、李嘉兴、张天一、张熙康、马晓磊</a:t>
            </a:r>
            <a:endParaRPr lang="zh-CN" altLang="en-US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文本占位符 4"/>
          <p:cNvSpPr>
            <a:spLocks noGrp="1"/>
          </p:cNvSpPr>
          <p:nvPr/>
        </p:nvSpPr>
        <p:spPr>
          <a:xfrm>
            <a:off x="304165" y="5366385"/>
            <a:ext cx="3592195" cy="140398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2024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级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电子信息类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24-3 </a:t>
            </a:r>
            <a:endParaRPr lang="zh-CN" altLang="en-US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组长：刘斌</a:t>
            </a:r>
            <a:endParaRPr lang="zh-CN" altLang="en-US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组员：米东、李嘉兴、张天一、</a:t>
            </a:r>
            <a:endParaRPr lang="zh-CN" altLang="en-US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张熙康、马晓磊</a:t>
            </a:r>
            <a:endParaRPr lang="zh-CN" altLang="en-US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占位符 4"/>
          <p:cNvSpPr>
            <a:spLocks noGrp="1"/>
          </p:cNvSpPr>
          <p:nvPr/>
        </p:nvSpPr>
        <p:spPr>
          <a:xfrm>
            <a:off x="10255250" y="6458585"/>
            <a:ext cx="1854835" cy="39941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2025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月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27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日</a:t>
            </a:r>
            <a:endParaRPr lang="zh-CN" altLang="en-US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/>
          </a:blip>
          <a:stretch>
            <a:fillRect l="-50" r="-5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3600" dirty="0">
                <a:latin typeface="楷体" panose="02010609060101010101" charset="-122"/>
                <a:ea typeface="楷体" panose="02010609060101010101" charset="-122"/>
              </a:rPr>
              <a:t>软件模块结构</a:t>
            </a:r>
            <a:endParaRPr lang="zh-CN" altLang="en-US" sz="3600" dirty="0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68" name="E657119C-6982-421D-8BA7-E74DEB70A7D9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946" y="1046121"/>
            <a:ext cx="8598066" cy="5811914"/>
          </a:xfrm>
          <a:prstGeom prst="rect">
            <a:avLst/>
          </a:prstGeom>
          <a:solidFill>
            <a:srgbClr val="E7E6E6">
              <a:alpha val="100000"/>
            </a:srgbClr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/>
          </a:blip>
          <a:stretch>
            <a:fillRect l="-50" r="-5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3600" dirty="0">
                <a:latin typeface="楷体" panose="02010609060101010101" charset="-122"/>
                <a:ea typeface="楷体" panose="02010609060101010101" charset="-122"/>
              </a:rPr>
              <a:t>软件模块结构</a:t>
            </a:r>
            <a:endParaRPr lang="zh-CN" altLang="en-US" sz="3600" dirty="0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56" name="E657119C-6982-421D-8BA7-E74DEB70A7D9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25" y="1046121"/>
            <a:ext cx="10133907" cy="5811914"/>
          </a:xfrm>
          <a:prstGeom prst="rect">
            <a:avLst/>
          </a:prstGeom>
          <a:solidFill>
            <a:srgbClr val="E7E6E6">
              <a:alpha val="100000"/>
            </a:srgbClr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/>
          </a:blip>
          <a:stretch>
            <a:fillRect l="-50" r="-5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3600" dirty="0">
                <a:latin typeface="楷体" panose="02010609060101010101" charset="-122"/>
                <a:ea typeface="楷体" panose="02010609060101010101" charset="-122"/>
              </a:rPr>
              <a:t>软件模块结构</a:t>
            </a:r>
            <a:endParaRPr lang="zh-CN" altLang="en-US" sz="3600" dirty="0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72" name="E657119C-6982-421D-8BA7-E74DEB70A7D9-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060" y="1046121"/>
            <a:ext cx="7783837" cy="5811914"/>
          </a:xfrm>
          <a:prstGeom prst="rect">
            <a:avLst/>
          </a:prstGeom>
          <a:solidFill>
            <a:srgbClr val="E7E6E6">
              <a:alpha val="100000"/>
            </a:srgbClr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/>
          </a:blip>
          <a:stretch>
            <a:fillRect l="-50" r="-5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3600" dirty="0">
                <a:latin typeface="楷体" panose="02010609060101010101" charset="-122"/>
                <a:ea typeface="楷体" panose="02010609060101010101" charset="-122"/>
              </a:rPr>
              <a:t>软件模块结构</a:t>
            </a:r>
            <a:endParaRPr lang="zh-CN" altLang="en-US" sz="3600" dirty="0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75" name="E657119C-6982-421D-8BA7-E74DEB70A7D9-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942" y="1108428"/>
            <a:ext cx="8476074" cy="5749607"/>
          </a:xfrm>
          <a:prstGeom prst="rect">
            <a:avLst/>
          </a:prstGeom>
          <a:solidFill>
            <a:srgbClr val="E7E6E6">
              <a:alpha val="100000"/>
            </a:srgbClr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/>
          </a:blip>
          <a:stretch>
            <a:fillRect l="-50" r="-5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3600" dirty="0">
                <a:latin typeface="楷体" panose="02010609060101010101" charset="-122"/>
                <a:ea typeface="楷体" panose="02010609060101010101" charset="-122"/>
              </a:rPr>
              <a:t>软件模块结构</a:t>
            </a:r>
            <a:endParaRPr lang="zh-CN" altLang="en-US" sz="3600" dirty="0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76" name="E657119C-6982-421D-8BA7-E74DEB70A7D9-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548" y="1167999"/>
            <a:ext cx="7010862" cy="5690037"/>
          </a:xfrm>
          <a:prstGeom prst="rect">
            <a:avLst/>
          </a:prstGeom>
          <a:solidFill>
            <a:srgbClr val="E7E6E6">
              <a:alpha val="100000"/>
            </a:srgbClr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/>
          </a:blip>
          <a:stretch>
            <a:fillRect l="-50" r="-5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2055603" y="1260242"/>
            <a:ext cx="3823113" cy="3769360"/>
          </a:xfrm>
        </p:spPr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6096001" y="2988709"/>
            <a:ext cx="5483192" cy="768350"/>
          </a:xfrm>
        </p:spPr>
        <p:txBody>
          <a:bodyPr/>
          <a:lstStyle/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测试与演示</a:t>
            </a:r>
            <a:endParaRPr lang="zh-CN" altLang="en-US" dirty="0"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/>
          </a:blip>
          <a:stretch>
            <a:fillRect l="-50" r="-5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3600" dirty="0">
                <a:latin typeface="楷体" panose="02010609060101010101" charset="-122"/>
                <a:ea typeface="楷体" panose="02010609060101010101" charset="-122"/>
              </a:rPr>
              <a:t>测试数据</a:t>
            </a:r>
            <a:endParaRPr lang="zh-CN" altLang="en-US" sz="3600" dirty="0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4" name="图片 3" descr="upload_post_object_v2_9451591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053" y="1046108"/>
            <a:ext cx="6019800" cy="5811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/>
          </a:blip>
          <a:stretch>
            <a:fillRect l="-50" r="-5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2055603" y="1260242"/>
            <a:ext cx="3823113" cy="3769360"/>
          </a:xfrm>
        </p:spPr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6096001" y="2988709"/>
            <a:ext cx="5483192" cy="768350"/>
          </a:xfrm>
        </p:spPr>
        <p:txBody>
          <a:bodyPr/>
          <a:lstStyle/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特色与创新</a:t>
            </a:r>
            <a:endParaRPr lang="zh-CN" altLang="en-US" dirty="0"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/>
          </a:blip>
          <a:stretch>
            <a:fillRect l="-50" r="-5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489162" y="254565"/>
            <a:ext cx="3213677" cy="568180"/>
          </a:xfrm>
        </p:spPr>
        <p:txBody>
          <a:bodyPr/>
          <a:lstStyle/>
          <a:p>
            <a:r>
              <a:rPr lang="zh-CN" altLang="en-US" sz="3600" dirty="0">
                <a:latin typeface="楷体" panose="02010609060101010101" charset="-122"/>
                <a:ea typeface="楷体" panose="02010609060101010101" charset="-122"/>
              </a:rPr>
              <a:t>读取</a:t>
            </a:r>
            <a:endParaRPr lang="zh-CN" altLang="en-US" sz="3600" dirty="0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4" name="图片 3" descr="upload_post_object_v2_1672458853"/>
          <p:cNvPicPr>
            <a:picLocks noChangeAspect="1"/>
          </p:cNvPicPr>
          <p:nvPr/>
        </p:nvPicPr>
        <p:blipFill>
          <a:blip r:embed="rId2"/>
          <a:srcRect r="5397"/>
          <a:stretch>
            <a:fillRect/>
          </a:stretch>
        </p:blipFill>
        <p:spPr>
          <a:xfrm>
            <a:off x="0" y="0"/>
            <a:ext cx="8290034" cy="6858000"/>
          </a:xfrm>
          <a:prstGeom prst="rect">
            <a:avLst/>
          </a:prstGeom>
        </p:spPr>
      </p:pic>
      <p:pic>
        <p:nvPicPr>
          <p:cNvPr id="3" name="图片 2" descr="upload_post_object_v2_25713756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029" y="822697"/>
            <a:ext cx="7753350" cy="60353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/>
          </a:blip>
          <a:stretch>
            <a:fillRect l="-50" r="-5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489162" y="254565"/>
            <a:ext cx="3213677" cy="568180"/>
          </a:xfrm>
        </p:spPr>
        <p:txBody>
          <a:bodyPr/>
          <a:lstStyle/>
          <a:p>
            <a:r>
              <a:rPr lang="zh-CN" altLang="en-US" sz="3600" dirty="0">
                <a:latin typeface="楷体" panose="02010609060101010101" charset="-122"/>
                <a:ea typeface="楷体" panose="02010609060101010101" charset="-122"/>
              </a:rPr>
              <a:t>保存</a:t>
            </a:r>
            <a:endParaRPr lang="zh-CN" altLang="en-US" sz="3600" dirty="0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12" name="图片 11" descr="upload_post_object_v2_31575566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2697"/>
            <a:ext cx="12192000" cy="3419475"/>
          </a:xfrm>
          <a:prstGeom prst="rect">
            <a:avLst/>
          </a:prstGeom>
        </p:spPr>
      </p:pic>
      <p:pic>
        <p:nvPicPr>
          <p:cNvPr id="14" name="图片 13" descr="upload_post_object_v2_13557228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4500"/>
            <a:ext cx="12192000" cy="5143500"/>
          </a:xfrm>
          <a:prstGeom prst="rect">
            <a:avLst/>
          </a:prstGeom>
          <a:solidFill>
            <a:srgbClr val="FFFFFF">
              <a:alpha val="100000"/>
            </a:srgbClr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占位符 29"/>
          <p:cNvSpPr>
            <a:spLocks noGrp="1"/>
          </p:cNvSpPr>
          <p:nvPr>
            <p:ph type="body" sz="quarter" idx="10"/>
          </p:nvPr>
        </p:nvSpPr>
        <p:spPr>
          <a:xfrm>
            <a:off x="-106570" y="2921166"/>
            <a:ext cx="3992328" cy="101473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CONTENT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1"/>
          </p:nvPr>
        </p:nvSpPr>
        <p:spPr>
          <a:xfrm>
            <a:off x="7424049" y="391684"/>
            <a:ext cx="3657901" cy="52197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项目内容与功能</a:t>
            </a:r>
            <a:endParaRPr lang="zh-CN" altLang="en-US" dirty="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6025759" y="268494"/>
            <a:ext cx="1802209" cy="768350"/>
          </a:xfrm>
        </p:spPr>
        <p:txBody>
          <a:bodyPr/>
          <a:lstStyle/>
          <a:p>
            <a:r>
              <a:rPr lang="en-US" altLang="zh-CN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01</a:t>
            </a:r>
            <a:endParaRPr lang="zh-CN" altLang="en-US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3" name="文本占位符 32"/>
          <p:cNvSpPr>
            <a:spLocks noGrp="1"/>
          </p:cNvSpPr>
          <p:nvPr>
            <p:ph type="body" sz="quarter" idx="13"/>
          </p:nvPr>
        </p:nvSpPr>
        <p:spPr>
          <a:xfrm>
            <a:off x="7424049" y="1308637"/>
            <a:ext cx="3657901" cy="521970"/>
          </a:xfrm>
        </p:spPr>
        <p:txBody>
          <a:bodyPr/>
          <a:lstStyle/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团队分工</a:t>
            </a:r>
            <a:endParaRPr lang="zh-CN" altLang="en-US" dirty="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4"/>
          </p:nvPr>
        </p:nvSpPr>
        <p:spPr>
          <a:xfrm>
            <a:off x="6050881" y="1185447"/>
            <a:ext cx="1802209" cy="768350"/>
          </a:xfrm>
        </p:spPr>
        <p:txBody>
          <a:bodyPr/>
          <a:lstStyle/>
          <a:p>
            <a:r>
              <a:rPr lang="en-US" altLang="zh-CN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02</a:t>
            </a:r>
            <a:endParaRPr lang="zh-CN" altLang="en-US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5" name="文本占位符 34"/>
          <p:cNvSpPr>
            <a:spLocks noGrp="1"/>
          </p:cNvSpPr>
          <p:nvPr>
            <p:ph type="body" sz="quarter" idx="15"/>
          </p:nvPr>
        </p:nvSpPr>
        <p:spPr>
          <a:xfrm>
            <a:off x="7424049" y="2152107"/>
            <a:ext cx="3657901" cy="521970"/>
          </a:xfrm>
        </p:spPr>
        <p:txBody>
          <a:bodyPr/>
          <a:lstStyle/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数据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Arial" panose="020B0604020202020204" pitchFamily="34" charset="0"/>
              </a:rPr>
              <a:t>模式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与结构设计</a:t>
            </a:r>
            <a:endParaRPr lang="zh-CN" altLang="en-US" dirty="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6" name="文本占位符 35"/>
          <p:cNvSpPr>
            <a:spLocks noGrp="1"/>
          </p:cNvSpPr>
          <p:nvPr>
            <p:ph type="body" sz="quarter" idx="16"/>
          </p:nvPr>
        </p:nvSpPr>
        <p:spPr>
          <a:xfrm>
            <a:off x="6025759" y="2028977"/>
            <a:ext cx="1802209" cy="768350"/>
          </a:xfrm>
        </p:spPr>
        <p:txBody>
          <a:bodyPr/>
          <a:lstStyle/>
          <a:p>
            <a:r>
              <a:rPr lang="en-US" altLang="zh-CN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03</a:t>
            </a:r>
            <a:endParaRPr lang="zh-CN" altLang="en-US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17"/>
          </p:nvPr>
        </p:nvSpPr>
        <p:spPr>
          <a:xfrm>
            <a:off x="7424049" y="2991056"/>
            <a:ext cx="4262246" cy="521970"/>
          </a:xfrm>
        </p:spPr>
        <p:txBody>
          <a:bodyPr/>
          <a:lstStyle/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核心功能实现（函数设计）</a:t>
            </a:r>
            <a:endParaRPr lang="zh-CN" altLang="en-US" dirty="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8" name="文本占位符 37"/>
          <p:cNvSpPr>
            <a:spLocks noGrp="1"/>
          </p:cNvSpPr>
          <p:nvPr>
            <p:ph type="body" sz="quarter" idx="18"/>
          </p:nvPr>
        </p:nvSpPr>
        <p:spPr>
          <a:xfrm>
            <a:off x="6038320" y="2867806"/>
            <a:ext cx="1827331" cy="768350"/>
          </a:xfrm>
        </p:spPr>
        <p:txBody>
          <a:bodyPr/>
          <a:lstStyle/>
          <a:p>
            <a:r>
              <a:rPr lang="en-US" altLang="zh-CN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04</a:t>
            </a:r>
            <a:endParaRPr lang="zh-CN" altLang="en-US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8" name="文本占位符 37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000670" y="5282846"/>
            <a:ext cx="1802209" cy="91820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0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  <a:cs typeface="Arial" panose="020B0604020202020204" pitchFamily="34" charset="0"/>
              </a:rPr>
              <a:t>7</a:t>
            </a:r>
            <a:endParaRPr lang="zh-CN" altLang="en-US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9" name="文本占位符 36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398948" y="4582717"/>
            <a:ext cx="3657901" cy="52197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测试与演示</a:t>
            </a:r>
            <a:endParaRPr lang="zh-CN" altLang="en-US" dirty="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0" name="文本占位符 36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373845" y="5475863"/>
            <a:ext cx="3657901" cy="53211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特色与创新</a:t>
            </a:r>
            <a:endParaRPr lang="zh-CN" altLang="en-US" dirty="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1" name="文本占位符 36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7373852" y="6246398"/>
            <a:ext cx="3657901" cy="63501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总结与心得</a:t>
            </a:r>
            <a:endParaRPr lang="zh-CN" altLang="en-US" dirty="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2" name="文本占位符 37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6000672" y="4404567"/>
            <a:ext cx="1839892" cy="87826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0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  <a:cs typeface="Arial" panose="020B0604020202020204" pitchFamily="34" charset="0"/>
              </a:rPr>
              <a:t>6</a:t>
            </a:r>
            <a:endParaRPr lang="zh-CN" altLang="en-US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3" name="文本占位符 37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5988123" y="6086527"/>
            <a:ext cx="1827352" cy="94220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0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  <a:cs typeface="Arial" panose="020B0604020202020204" pitchFamily="34" charset="0"/>
              </a:rPr>
              <a:t>8</a:t>
            </a:r>
            <a:endParaRPr lang="zh-CN" altLang="en-US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4" name="文本占位符 36"/>
          <p:cNvSpPr>
            <a:spLocks noGrp="1"/>
          </p:cNvSpPr>
          <p:nvPr/>
        </p:nvSpPr>
        <p:spPr>
          <a:xfrm>
            <a:off x="7411495" y="3759445"/>
            <a:ext cx="4262246" cy="52197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软件模块结构</a:t>
            </a:r>
            <a:endParaRPr lang="zh-CN" altLang="en-US" dirty="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5" name="文本占位符 37"/>
          <p:cNvSpPr>
            <a:spLocks noGrp="1"/>
          </p:cNvSpPr>
          <p:nvPr/>
        </p:nvSpPr>
        <p:spPr>
          <a:xfrm>
            <a:off x="6025766" y="3636195"/>
            <a:ext cx="1827331" cy="7683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0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  <a:cs typeface="Arial" panose="020B0604020202020204" pitchFamily="34" charset="0"/>
              </a:rPr>
              <a:t>5</a:t>
            </a:r>
            <a:endParaRPr lang="zh-CN" altLang="en-US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/>
          </a:blip>
          <a:stretch>
            <a:fillRect l="-50" r="-5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489162" y="254565"/>
            <a:ext cx="3213677" cy="568180"/>
          </a:xfrm>
        </p:spPr>
        <p:txBody>
          <a:bodyPr/>
          <a:lstStyle/>
          <a:p>
            <a:r>
              <a:rPr lang="zh-CN" altLang="en-US" sz="3600" dirty="0">
                <a:latin typeface="楷体" panose="02010609060101010101" charset="-122"/>
                <a:ea typeface="楷体" panose="02010609060101010101" charset="-122"/>
              </a:rPr>
              <a:t>增添输入验证</a:t>
            </a:r>
            <a:endParaRPr lang="zh-CN" altLang="en-US" sz="3600" dirty="0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3" name="图片 2" descr="upload_post_object_v2_11865317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245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/>
          </a:blip>
          <a:stretch>
            <a:fillRect l="-50" r="-5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489162" y="254565"/>
            <a:ext cx="3213677" cy="568180"/>
          </a:xfrm>
        </p:spPr>
        <p:txBody>
          <a:bodyPr/>
          <a:lstStyle/>
          <a:p>
            <a:r>
              <a:rPr lang="en-US" altLang="zh-CN" sz="3600" dirty="0">
                <a:latin typeface="楷体" panose="02010609060101010101" charset="-122"/>
                <a:ea typeface="楷体" panose="02010609060101010101" charset="-122"/>
              </a:rPr>
              <a:t>UI</a:t>
            </a:r>
            <a:r>
              <a:rPr lang="zh-CN" altLang="en-US" sz="3600" dirty="0">
                <a:latin typeface="楷体" panose="02010609060101010101" charset="-122"/>
                <a:ea typeface="楷体" panose="02010609060101010101" charset="-122"/>
                <a:cs typeface="Arial" panose="020B0604020202020204" pitchFamily="34" charset="0"/>
              </a:rPr>
              <a:t>界面</a:t>
            </a:r>
            <a:endParaRPr lang="zh-CN" altLang="en-US" sz="3600" dirty="0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7" name="图片 6" descr="upload_post_object_v2_35604141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6042"/>
            <a:ext cx="5549900" cy="5811958"/>
          </a:xfrm>
          <a:prstGeom prst="rect">
            <a:avLst/>
          </a:prstGeom>
        </p:spPr>
      </p:pic>
      <p:pic>
        <p:nvPicPr>
          <p:cNvPr id="8" name="图片 7" descr="upload_post_object_v2_42238769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856" y="1046042"/>
            <a:ext cx="6523421" cy="58119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/>
          </a:blip>
          <a:stretch>
            <a:fillRect l="-50" r="-5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489162" y="175737"/>
            <a:ext cx="3213677" cy="568180"/>
          </a:xfrm>
        </p:spPr>
        <p:txBody>
          <a:bodyPr/>
          <a:lstStyle/>
          <a:p>
            <a:r>
              <a:rPr lang="en-US" altLang="zh-CN" sz="3600" dirty="0">
                <a:latin typeface="楷体" panose="02010609060101010101" charset="-122"/>
                <a:ea typeface="楷体" panose="02010609060101010101" charset="-122"/>
              </a:rPr>
              <a:t>UI</a:t>
            </a:r>
            <a:r>
              <a:rPr lang="zh-CN" altLang="en-US" sz="3600" dirty="0">
                <a:latin typeface="楷体" panose="02010609060101010101" charset="-122"/>
                <a:ea typeface="楷体" panose="02010609060101010101" charset="-122"/>
                <a:cs typeface="Arial" panose="020B0604020202020204" pitchFamily="34" charset="0"/>
              </a:rPr>
              <a:t>界面</a:t>
            </a:r>
            <a:endParaRPr lang="zh-CN" altLang="en-US" sz="3600" dirty="0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3" name="图片 2" descr="upload_post_object_v2_35249582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00" y="822697"/>
            <a:ext cx="6972300" cy="6035303"/>
          </a:xfrm>
          <a:prstGeom prst="rect">
            <a:avLst/>
          </a:prstGeom>
        </p:spPr>
      </p:pic>
      <p:pic>
        <p:nvPicPr>
          <p:cNvPr id="4" name="图片 3" descr="upload_post_object_v2_15898655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2697"/>
            <a:ext cx="5295900" cy="60353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/>
          </a:blip>
          <a:stretch>
            <a:fillRect l="-50" r="-5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3600" dirty="0">
                <a:latin typeface="楷体" panose="02010609060101010101" charset="-122"/>
                <a:ea typeface="楷体" panose="02010609060101010101" charset="-122"/>
              </a:rPr>
              <a:t>项目</a:t>
            </a:r>
            <a:r>
              <a:rPr lang="zh-CN" altLang="en-US" sz="3600" dirty="0">
                <a:latin typeface="楷体" panose="02010609060101010101" charset="-122"/>
                <a:ea typeface="楷体" panose="02010609060101010101" charset="-122"/>
                <a:cs typeface="Arial" panose="020B0604020202020204" pitchFamily="34" charset="0"/>
              </a:rPr>
              <a:t>数据统计</a:t>
            </a:r>
            <a:endParaRPr lang="zh-CN" altLang="en-US" sz="3600" dirty="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60119" y="1147773"/>
            <a:ext cx="2095868" cy="138638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1.</a:t>
            </a:r>
            <a:r>
              <a:rPr lang="zh-CN" altLang="en-US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统计各所属机构数量</a:t>
            </a:r>
            <a:endParaRPr lang="zh-CN" altLang="en-US" sz="24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4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5242512" y="1451127"/>
            <a:ext cx="196088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+mn-lt"/>
              </a:rPr>
              <a:t>相关代码展示：</a:t>
            </a:r>
            <a:endParaRPr lang="zh-CN" altLang="en-US" sz="20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5393390" y="4543352"/>
            <a:ext cx="196088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+mn-lt"/>
              </a:rPr>
              <a:t>输出结果展示：</a:t>
            </a:r>
            <a:endParaRPr lang="zh-CN" altLang="en-US" sz="20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+mn-ea"/>
              <a:sym typeface="+mn-lt"/>
            </a:endParaRPr>
          </a:p>
        </p:txBody>
      </p:sp>
      <p:pic>
        <p:nvPicPr>
          <p:cNvPr id="5" name="图片 4" descr="upload_post_object_v2_40015060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671" y="1289739"/>
            <a:ext cx="4629265" cy="848391"/>
          </a:xfrm>
          <a:prstGeom prst="rect">
            <a:avLst/>
          </a:prstGeom>
        </p:spPr>
      </p:pic>
      <p:pic>
        <p:nvPicPr>
          <p:cNvPr id="8" name="图片 7" descr="upload_post_object_v2_15314475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722" y="2997803"/>
            <a:ext cx="4538166" cy="35825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/>
          </a:blip>
          <a:stretch>
            <a:fillRect l="-50" r="-5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3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项目数据统计</a:t>
            </a:r>
            <a:endParaRPr lang="zh-CN" altLang="en-US" sz="36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132410" y="1168765"/>
            <a:ext cx="2858135" cy="168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2.</a:t>
            </a:r>
            <a:r>
              <a:rPr lang="zh-CN" altLang="en-US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统计航天工程中各</a:t>
            </a:r>
            <a:endParaRPr lang="zh-CN" altLang="en-US" sz="24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成果状态数量</a:t>
            </a:r>
            <a:endParaRPr lang="zh-CN" altLang="en-US" sz="24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4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5115543" y="1946818"/>
            <a:ext cx="196088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+mn-lt"/>
              </a:rPr>
              <a:t>相关代码展示：</a:t>
            </a:r>
            <a:endParaRPr lang="zh-CN" altLang="en-US" sz="20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5115512" y="4617943"/>
            <a:ext cx="196088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+mn-lt"/>
              </a:rPr>
              <a:t>输出结果展示：</a:t>
            </a:r>
            <a:endParaRPr lang="zh-CN" altLang="en-US" sz="20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+mn-ea"/>
              <a:sym typeface="+mn-lt"/>
            </a:endParaRPr>
          </a:p>
        </p:txBody>
      </p:sp>
      <p:pic>
        <p:nvPicPr>
          <p:cNvPr id="6" name="图片 5" descr="upload_post_object_v2_36201301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005" y="1697308"/>
            <a:ext cx="4629150" cy="990600"/>
          </a:xfrm>
          <a:prstGeom prst="rect">
            <a:avLst/>
          </a:prstGeom>
        </p:spPr>
      </p:pic>
      <p:pic>
        <p:nvPicPr>
          <p:cNvPr id="9" name="图片 8" descr="upload_post_object_v2_23195769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940" y="4252395"/>
            <a:ext cx="4629214" cy="15458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/>
          </a:blip>
          <a:stretch>
            <a:fillRect l="-50" r="-5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3600" dirty="0">
                <a:latin typeface="楷体" panose="02010609060101010101" charset="-122"/>
                <a:ea typeface="楷体" panose="02010609060101010101" charset="-122"/>
              </a:rPr>
              <a:t>项目数据统计</a:t>
            </a:r>
            <a:endParaRPr lang="zh-CN" altLang="en-US" sz="3600" dirty="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231077" y="776098"/>
            <a:ext cx="2476752" cy="21152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0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3.</a:t>
            </a:r>
            <a:r>
              <a:rPr lang="zh-CN" altLang="en-US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各项目持续时间分析</a:t>
            </a:r>
            <a:endParaRPr lang="zh-CN" altLang="en-US" sz="24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24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20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20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20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0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231100" y="2664093"/>
            <a:ext cx="196088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+mn-lt"/>
              </a:rPr>
              <a:t>相关代码展示：</a:t>
            </a:r>
            <a:endParaRPr lang="zh-CN" altLang="en-US" sz="20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7702766" y="2664021"/>
            <a:ext cx="196088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+mn-lt"/>
              </a:rPr>
              <a:t>输出结果展示：</a:t>
            </a:r>
            <a:endParaRPr lang="zh-CN" altLang="en-US" sz="20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+mn-ea"/>
              <a:sym typeface="+mn-lt"/>
            </a:endParaRPr>
          </a:p>
        </p:txBody>
      </p:sp>
      <p:pic>
        <p:nvPicPr>
          <p:cNvPr id="6" name="图片 5" descr="upload_post_object_v2_28627279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00" y="3423477"/>
            <a:ext cx="4981162" cy="3357500"/>
          </a:xfrm>
          <a:prstGeom prst="rect">
            <a:avLst/>
          </a:prstGeom>
        </p:spPr>
      </p:pic>
      <p:pic>
        <p:nvPicPr>
          <p:cNvPr id="7" name="图片 6" descr="upload_post_object_v2_32436165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766" y="3423503"/>
            <a:ext cx="3563707" cy="3357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/>
          </a:blip>
          <a:stretch>
            <a:fillRect l="-50" r="-5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32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项目数据统计</a:t>
            </a:r>
            <a:r>
              <a:rPr lang="en-US" altLang="zh-CN" sz="32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​</a:t>
            </a:r>
            <a:endParaRPr lang="zh-CN" altLang="en-US" sz="32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370952" y="1144911"/>
            <a:ext cx="2482105" cy="14176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4.</a:t>
            </a:r>
            <a:r>
              <a:rPr lang="zh-CN" altLang="en-US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项目持续时间各类计算与统计</a:t>
            </a:r>
            <a:endParaRPr lang="zh-CN" altLang="en-US" sz="24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370988" y="2759510"/>
            <a:ext cx="196088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+mn-lt"/>
              </a:rPr>
              <a:t>相关代码展示：</a:t>
            </a:r>
            <a:endParaRPr lang="zh-CN" altLang="en-US" sz="20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6873570" y="2759532"/>
            <a:ext cx="196088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+mn-lt"/>
              </a:rPr>
              <a:t>输出结果展示：</a:t>
            </a:r>
            <a:endParaRPr lang="zh-CN" altLang="en-US" sz="20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+mn-ea"/>
              <a:sym typeface="+mn-lt"/>
            </a:endParaRPr>
          </a:p>
        </p:txBody>
      </p:sp>
      <p:pic>
        <p:nvPicPr>
          <p:cNvPr id="5" name="图片 4" descr="upload_post_object_v2_15697649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88" y="3509954"/>
            <a:ext cx="4204481" cy="3072127"/>
          </a:xfrm>
          <a:prstGeom prst="rect">
            <a:avLst/>
          </a:prstGeom>
        </p:spPr>
      </p:pic>
      <p:pic>
        <p:nvPicPr>
          <p:cNvPr id="8" name="图片 7" descr="upload_post_object_v2_5991111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770" y="3509954"/>
            <a:ext cx="3737182" cy="3072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/>
          </a:blip>
          <a:stretch>
            <a:fillRect l="-50" r="-5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3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数据可视化</a:t>
            </a:r>
            <a:endParaRPr lang="zh-CN" altLang="en-US" sz="36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4950967" y="1860538"/>
            <a:ext cx="196088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+mn-lt"/>
              </a:rPr>
              <a:t>相关代码展示：</a:t>
            </a:r>
            <a:endParaRPr lang="zh-CN" altLang="en-US" sz="20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4950949" y="4472578"/>
            <a:ext cx="196088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+mn-lt"/>
              </a:rPr>
              <a:t>输出结果展示：</a:t>
            </a:r>
            <a:endParaRPr lang="zh-CN" altLang="en-US" sz="20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311317" y="1224904"/>
            <a:ext cx="2858135" cy="1127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1.</a:t>
            </a:r>
            <a:r>
              <a:rPr lang="zh-CN" altLang="en-US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机构分布饼图展示</a:t>
            </a:r>
            <a:endParaRPr lang="zh-CN" altLang="en-US" sz="24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4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</p:txBody>
      </p:sp>
      <p:pic>
        <p:nvPicPr>
          <p:cNvPr id="3" name="图片 2" descr="upload_post_object_v2_34896216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766" y="3727509"/>
            <a:ext cx="3906199" cy="2995318"/>
          </a:xfrm>
          <a:prstGeom prst="rect">
            <a:avLst/>
          </a:prstGeom>
        </p:spPr>
      </p:pic>
      <p:pic>
        <p:nvPicPr>
          <p:cNvPr id="10" name="图片 9" descr="upload_post_object_v2_2537086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766" y="896244"/>
            <a:ext cx="3995966" cy="26547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/>
          </a:blip>
          <a:stretch>
            <a:fillRect l="-50" r="-5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3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数据可视化</a:t>
            </a:r>
            <a:endParaRPr lang="zh-CN" altLang="en-US" sz="36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0" y="764235"/>
            <a:ext cx="2423185" cy="9060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+mn-lt"/>
              </a:rPr>
              <a:t>2</a:t>
            </a:r>
            <a:r>
              <a:rPr lang="en-US" altLang="zh-CN" sz="20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Arial" panose="020B0604020202020204" pitchFamily="34" charset="0"/>
                <a:sym typeface="+mn-lt"/>
              </a:rPr>
              <a:t>.</a:t>
            </a:r>
            <a:r>
              <a:rPr lang="zh-CN" altLang="en-US" sz="20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Arial" panose="020B0604020202020204" pitchFamily="34" charset="0"/>
                <a:sym typeface="+mn-lt"/>
              </a:rPr>
              <a:t>发射数量折线图</a:t>
            </a:r>
            <a:endParaRPr lang="zh-CN" altLang="en-US" sz="20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+mn-ea"/>
              <a:sym typeface="+mn-lt"/>
            </a:endParaRPr>
          </a:p>
        </p:txBody>
      </p:sp>
      <p:pic>
        <p:nvPicPr>
          <p:cNvPr id="14" name="图片 13" descr="upload_post_object_v2_6228356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283" y="114657"/>
            <a:ext cx="7209813" cy="2334893"/>
          </a:xfrm>
          <a:prstGeom prst="rect">
            <a:avLst/>
          </a:prstGeom>
        </p:spPr>
      </p:pic>
      <p:sp>
        <p:nvSpPr>
          <p:cNvPr id="15" name="文本框 14"/>
          <p:cNvSpPr txBox="1"/>
          <p:nvPr userDrawn="1"/>
        </p:nvSpPr>
        <p:spPr>
          <a:xfrm>
            <a:off x="2617904" y="1178809"/>
            <a:ext cx="196088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+mn-lt"/>
              </a:rPr>
              <a:t>相关代码展示：</a:t>
            </a:r>
            <a:endParaRPr lang="zh-CN" altLang="en-US" sz="20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+mn-ea"/>
              <a:sym typeface="+mn-lt"/>
            </a:endParaRPr>
          </a:p>
        </p:txBody>
      </p:sp>
      <p:pic>
        <p:nvPicPr>
          <p:cNvPr id="3" name="图片 2" descr="upload_post_object_v2_10038867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442" y="2514296"/>
            <a:ext cx="7450595" cy="4343667"/>
          </a:xfrm>
          <a:prstGeom prst="rect">
            <a:avLst/>
          </a:prstGeom>
        </p:spPr>
      </p:pic>
      <p:sp>
        <p:nvSpPr>
          <p:cNvPr id="5" name="文本框 4"/>
          <p:cNvSpPr txBox="1"/>
          <p:nvPr userDrawn="1"/>
        </p:nvSpPr>
        <p:spPr>
          <a:xfrm>
            <a:off x="2538673" y="3358032"/>
            <a:ext cx="2119340" cy="51637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+mn-lt"/>
              </a:rPr>
              <a:t>相关结果展示：</a:t>
            </a:r>
            <a:endParaRPr lang="zh-CN" altLang="en-US" sz="20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/>
          </a:blip>
          <a:stretch>
            <a:fillRect l="-50" r="-5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3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数据可视化</a:t>
            </a:r>
            <a:endParaRPr lang="zh-CN" altLang="en-US" sz="36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1474740" y="2525304"/>
            <a:ext cx="196088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+mn-lt"/>
              </a:rPr>
              <a:t>相关代码展示：</a:t>
            </a:r>
            <a:endParaRPr lang="zh-CN" altLang="en-US" sz="20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1474740" y="5289750"/>
            <a:ext cx="1745905" cy="5222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+mn-lt"/>
              </a:rPr>
              <a:t>输出结果展示：</a:t>
            </a:r>
            <a:endParaRPr lang="zh-CN" altLang="en-US" sz="20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430588" y="1288036"/>
            <a:ext cx="2553335" cy="1127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3.</a:t>
            </a:r>
            <a:r>
              <a:rPr lang="zh-CN" altLang="en-US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持续时间散点图</a:t>
            </a:r>
            <a:endParaRPr lang="zh-CN" altLang="en-US" sz="24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4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</p:txBody>
      </p:sp>
      <p:pic>
        <p:nvPicPr>
          <p:cNvPr id="8" name="图片 7" descr="upload_post_object_v2_13767935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173" y="4346060"/>
            <a:ext cx="4049184" cy="2409709"/>
          </a:xfrm>
          <a:prstGeom prst="rect">
            <a:avLst/>
          </a:prstGeom>
        </p:spPr>
      </p:pic>
      <p:pic>
        <p:nvPicPr>
          <p:cNvPr id="9" name="图片 8" descr="upload_post_object_v2_11511275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173" y="1288017"/>
            <a:ext cx="6870148" cy="2965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/>
          </a:blip>
          <a:stretch>
            <a:fillRect l="-50" r="-5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6096001" y="2684312"/>
            <a:ext cx="5483192" cy="922020"/>
          </a:xfrm>
        </p:spPr>
        <p:txBody>
          <a:bodyPr/>
          <a:lstStyle/>
          <a:p>
            <a:pPr algn="ctr"/>
            <a:r>
              <a:rPr lang="zh-CN" altLang="en-US" sz="5400" dirty="0">
                <a:latin typeface="楷体" panose="02010609060101010101" charset="-122"/>
                <a:ea typeface="楷体" panose="02010609060101010101" charset="-122"/>
              </a:rPr>
              <a:t>项目内容与功能</a:t>
            </a:r>
            <a:endParaRPr lang="zh-CN" altLang="en-US" sz="5400" dirty="0"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/>
          </a:blip>
          <a:stretch>
            <a:fillRect l="-50" r="-5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3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生成词云</a:t>
            </a:r>
            <a:endParaRPr lang="zh-CN" altLang="en-US" sz="36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endParaRPr lang="zh-CN" altLang="en-US" sz="36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198229" y="3183349"/>
            <a:ext cx="43688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+mn-lt"/>
              </a:rPr>
              <a:t>：</a:t>
            </a:r>
            <a:endParaRPr lang="zh-CN" altLang="en-US" sz="20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+mn-ea"/>
              <a:sym typeface="+mn-lt"/>
            </a:endParaRPr>
          </a:p>
        </p:txBody>
      </p:sp>
      <p:pic>
        <p:nvPicPr>
          <p:cNvPr id="7" name="图片 6" descr="upload_post_object_v2_42065915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71" y="2544725"/>
            <a:ext cx="4208463" cy="4170126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635119" y="1955929"/>
            <a:ext cx="191008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+mn-lt"/>
              </a:rPr>
              <a:t>部分代码展示</a:t>
            </a:r>
            <a:r>
              <a:rPr lang="zh-CN" altLang="en-US" sz="16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+mn-lt"/>
              </a:rPr>
              <a:t>：</a:t>
            </a:r>
            <a:endParaRPr lang="zh-CN" altLang="en-US" sz="16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6918942" y="1955929"/>
            <a:ext cx="196088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+mn-lt"/>
              </a:rPr>
              <a:t>输出结果展示：</a:t>
            </a:r>
            <a:endParaRPr lang="zh-CN" altLang="en-US" sz="20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+mn-ea"/>
              <a:sym typeface="+mn-lt"/>
            </a:endParaRPr>
          </a:p>
        </p:txBody>
      </p:sp>
      <p:pic>
        <p:nvPicPr>
          <p:cNvPr id="136" name="图片 1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317" y="2544771"/>
            <a:ext cx="5263789" cy="4170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/>
          </a:blip>
          <a:stretch>
            <a:fillRect t="-76130" b="-7613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3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数据可视化</a:t>
            </a:r>
            <a:endParaRPr lang="zh-CN" altLang="en-US" sz="36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478296" y="3183303"/>
            <a:ext cx="196088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+mn-lt"/>
              </a:rPr>
              <a:t>相关代码展示：</a:t>
            </a:r>
            <a:endParaRPr lang="zh-CN" altLang="en-US" sz="20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6942778" y="3183349"/>
            <a:ext cx="196088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+mn-lt"/>
              </a:rPr>
              <a:t>输出结果展示：</a:t>
            </a:r>
            <a:endParaRPr lang="zh-CN" altLang="en-US" sz="20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+mn-ea"/>
              <a:sym typeface="+mn-lt"/>
            </a:endParaRPr>
          </a:p>
        </p:txBody>
      </p:sp>
      <p:pic>
        <p:nvPicPr>
          <p:cNvPr id="11" name="图片 10" descr="upload_post_object_v2_33650647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106" y="1046128"/>
            <a:ext cx="3337249" cy="5811866"/>
          </a:xfrm>
          <a:prstGeom prst="rect">
            <a:avLst/>
          </a:prstGeom>
        </p:spPr>
      </p:pic>
      <p:pic>
        <p:nvPicPr>
          <p:cNvPr id="3" name="图片 2" descr="upload_post_object_v2_19416766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928" y="2017471"/>
            <a:ext cx="3002096" cy="2823153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392732" y="1151623"/>
            <a:ext cx="1691200" cy="13539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5. </a:t>
            </a:r>
            <a:r>
              <a:rPr lang="zh-CN" altLang="en-US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基地分布图</a:t>
            </a:r>
            <a:endParaRPr lang="zh-CN" altLang="en-US" sz="24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/>
          </a:blip>
          <a:stretch>
            <a:fillRect t="-75850" b="-7585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3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数据可视化</a:t>
            </a:r>
            <a:endParaRPr lang="zh-CN" altLang="en-US" sz="36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203972" y="3183349"/>
            <a:ext cx="196088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+mn-lt"/>
              </a:rPr>
              <a:t>相关代码展示：</a:t>
            </a:r>
            <a:endParaRPr lang="zh-CN" altLang="en-US" sz="20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6784505" y="3183349"/>
            <a:ext cx="196088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+mn-lt"/>
              </a:rPr>
              <a:t>输出结果展示：</a:t>
            </a:r>
            <a:endParaRPr lang="zh-CN" altLang="en-US" sz="20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+mn-ea"/>
              <a:sym typeface="+mn-lt"/>
            </a:endParaRPr>
          </a:p>
        </p:txBody>
      </p:sp>
      <p:pic>
        <p:nvPicPr>
          <p:cNvPr id="3" name="图片 2" descr="upload_post_object_v2_20737580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839" y="1413120"/>
            <a:ext cx="4331020" cy="5349440"/>
          </a:xfrm>
          <a:prstGeom prst="rect">
            <a:avLst/>
          </a:prstGeom>
        </p:spPr>
      </p:pic>
      <p:pic>
        <p:nvPicPr>
          <p:cNvPr id="6" name="图片 5" descr="upload_post_object_v2_27600753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760" y="773644"/>
            <a:ext cx="3557270" cy="2982903"/>
          </a:xfrm>
          <a:prstGeom prst="rect">
            <a:avLst/>
          </a:prstGeom>
        </p:spPr>
      </p:pic>
      <p:pic>
        <p:nvPicPr>
          <p:cNvPr id="7" name="图片 6" descr="upload_post_object_v2_19796546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4760" y="3876426"/>
            <a:ext cx="3557264" cy="2981551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/>
        </p:nvSpPr>
        <p:spPr>
          <a:xfrm>
            <a:off x="203954" y="1234219"/>
            <a:ext cx="1638887" cy="15136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+mn-lt"/>
              </a:rPr>
              <a:t>6.</a:t>
            </a:r>
            <a:r>
              <a:rPr lang="zh-CN" altLang="en-US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+mn-lt"/>
              </a:rPr>
              <a:t>图片轮播（部分图片展示）</a:t>
            </a:r>
            <a:endParaRPr lang="zh-CN" altLang="en-US" sz="24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/>
          </a:blip>
          <a:stretch>
            <a:fillRect l="-50" r="-5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3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数据可视化</a:t>
            </a:r>
            <a:endParaRPr lang="zh-CN" altLang="en-US" sz="36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512971" y="1533616"/>
            <a:ext cx="196088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+mn-lt"/>
              </a:rPr>
              <a:t>相关代码展示：</a:t>
            </a:r>
            <a:endParaRPr lang="zh-CN" altLang="en-US" sz="20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513160" y="3682851"/>
            <a:ext cx="196088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+mn-lt"/>
              </a:rPr>
              <a:t>输出结果展示：</a:t>
            </a:r>
            <a:endParaRPr lang="zh-CN" altLang="en-US" sz="20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0" y="802005"/>
            <a:ext cx="2473960" cy="7683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7. </a:t>
            </a:r>
            <a:r>
              <a:rPr lang="zh-CN" altLang="en-US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机构柱状图</a:t>
            </a:r>
            <a:endParaRPr lang="zh-CN" altLang="en-US" sz="24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4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</p:txBody>
      </p:sp>
      <p:pic>
        <p:nvPicPr>
          <p:cNvPr id="8" name="图片 7" descr="upload_post_object_v2_18462106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314" y="3683163"/>
            <a:ext cx="6270979" cy="317468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280" y="1045845"/>
            <a:ext cx="6268085" cy="2571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/>
          </a:blip>
          <a:stretch>
            <a:fillRect l="-50" r="-5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3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数据可视化</a:t>
            </a:r>
            <a:endParaRPr lang="zh-CN" altLang="en-US" sz="36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57562" y="1665653"/>
            <a:ext cx="196088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+mn-lt"/>
              </a:rPr>
              <a:t>相关代码展示：</a:t>
            </a:r>
            <a:endParaRPr lang="zh-CN" altLang="en-US" sz="20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6644600" y="1868899"/>
            <a:ext cx="196088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+mn-lt"/>
              </a:rPr>
              <a:t>输出结果展示：</a:t>
            </a:r>
            <a:endParaRPr lang="zh-CN" altLang="en-US" sz="20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-193" y="788632"/>
            <a:ext cx="2018665" cy="57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8. </a:t>
            </a:r>
            <a:r>
              <a:rPr lang="zh-CN" altLang="en-US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项目雷达图</a:t>
            </a:r>
            <a:endParaRPr lang="zh-CN" altLang="en-US" sz="24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</p:txBody>
      </p:sp>
      <p:pic>
        <p:nvPicPr>
          <p:cNvPr id="193" name="图片 1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550" y="2360295"/>
            <a:ext cx="4380865" cy="39960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" y="2157095"/>
            <a:ext cx="5563235" cy="46062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/>
          </a:blip>
          <a:stretch>
            <a:fillRect l="-50" r="-5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3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航天游戏</a:t>
            </a:r>
            <a:endParaRPr lang="zh-CN" altLang="en-US" sz="36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269761" y="1107984"/>
            <a:ext cx="196088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+mn-lt"/>
              </a:rPr>
              <a:t>相关代码展示：</a:t>
            </a:r>
            <a:endParaRPr lang="zh-CN" altLang="en-US" sz="20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+mn-ea"/>
              <a:sym typeface="+mn-lt"/>
            </a:endParaRPr>
          </a:p>
        </p:txBody>
      </p:sp>
      <p:pic>
        <p:nvPicPr>
          <p:cNvPr id="7" name="图片 6" descr="upload_post_object_v2_31076911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96" y="1765230"/>
            <a:ext cx="4957817" cy="3460326"/>
          </a:xfrm>
          <a:prstGeom prst="rect">
            <a:avLst/>
          </a:prstGeom>
        </p:spPr>
      </p:pic>
      <p:pic>
        <p:nvPicPr>
          <p:cNvPr id="10" name="图片 9" descr="upload_post_object_v2_14125517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370" y="1765265"/>
            <a:ext cx="6393947" cy="346035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0" y="-381000"/>
            <a:ext cx="9525000" cy="762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/>
          </a:blip>
          <a:stretch>
            <a:fillRect l="-50" r="-5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2055603" y="1260242"/>
            <a:ext cx="3823113" cy="3769360"/>
          </a:xfrm>
        </p:spPr>
        <p:txBody>
          <a:bodyPr/>
          <a:lstStyle/>
          <a:p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6096001" y="2988709"/>
            <a:ext cx="5483192" cy="768350"/>
          </a:xfrm>
        </p:spPr>
        <p:txBody>
          <a:bodyPr/>
          <a:lstStyle/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总结与心得</a:t>
            </a:r>
            <a:endParaRPr lang="zh-CN" altLang="en-US" dirty="0"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/>
          </a:blip>
          <a:stretch>
            <a:fillRect t="-76130" b="-7613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3600" dirty="0">
                <a:latin typeface="楷体" panose="02010609060101010101" charset="-122"/>
                <a:ea typeface="楷体" panose="02010609060101010101" charset="-122"/>
              </a:rPr>
              <a:t>学习心得汇总</a:t>
            </a:r>
            <a:endParaRPr lang="zh-CN" altLang="en-US" sz="3600" dirty="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710526" y="1371533"/>
            <a:ext cx="10265410" cy="5182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2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我们学习了许多函数的用法，比如</a:t>
            </a:r>
            <a:r>
              <a:rPr lang="en-US" altLang="zh-CN" sz="22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matplotlib</a:t>
            </a:r>
            <a:r>
              <a:rPr lang="zh-CN" altLang="en-US" sz="22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函数，我们学会了如何用画出各种</a:t>
            </a:r>
            <a:endParaRPr lang="zh-CN" altLang="en-US" sz="22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2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折线图，更加直观了解数据</a:t>
            </a:r>
            <a:endParaRPr lang="zh-CN" altLang="en-US" sz="22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2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2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同时学习了</a:t>
            </a:r>
            <a:r>
              <a:rPr lang="en-US" altLang="zh-CN" sz="22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jieba</a:t>
            </a:r>
            <a:r>
              <a:rPr lang="zh-CN" altLang="en-US" sz="22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分词和</a:t>
            </a:r>
            <a:r>
              <a:rPr lang="en-US" altLang="zh-CN" sz="22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wordcloud</a:t>
            </a:r>
            <a:r>
              <a:rPr lang="zh-CN" altLang="en-US" sz="22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词云图，让我们对数据有更直接处理手段有方法</a:t>
            </a:r>
            <a:endParaRPr lang="zh-CN" altLang="en-US" sz="22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2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2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了解到用</a:t>
            </a:r>
            <a:r>
              <a:rPr lang="en-US" altLang="zh-CN" sz="22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pygame</a:t>
            </a:r>
            <a:r>
              <a:rPr lang="zh-CN" altLang="en-US" sz="22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写一个小型游戏的大体框架是什么，如何去思考，运用。</a:t>
            </a:r>
            <a:endParaRPr lang="zh-CN" altLang="en-US" sz="22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2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2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我们学习了</a:t>
            </a:r>
            <a:r>
              <a:rPr lang="en-US" altLang="zh-CN" sz="22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pandas</a:t>
            </a:r>
            <a:r>
              <a:rPr lang="zh-CN" altLang="en-US" sz="22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的模块，它能更好的处理我们手中的数据，帮助我们理清思路，</a:t>
            </a:r>
            <a:endParaRPr lang="zh-CN" altLang="en-US" sz="22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2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培养我们的编程思维。</a:t>
            </a:r>
            <a:endParaRPr lang="zh-CN" altLang="en-US" sz="22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2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/>
          </a:blip>
          <a:stretch>
            <a:fillRect t="-76410" b="-7641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489162" y="267703"/>
            <a:ext cx="3213677" cy="568180"/>
          </a:xfrm>
        </p:spPr>
        <p:txBody>
          <a:bodyPr/>
          <a:lstStyle/>
          <a:p>
            <a:r>
              <a:rPr lang="zh-CN" altLang="en-US" sz="32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改进方向与展望</a:t>
            </a:r>
            <a:r>
              <a:rPr lang="en-US" altLang="zh-CN" sz="32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​</a:t>
            </a:r>
            <a:endParaRPr lang="zh-CN" altLang="en-US" sz="32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0" y="748862"/>
            <a:ext cx="5452241" cy="3683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数据验证更严格：现在删除项目时只检查编号是否存在，没考虑</a:t>
            </a:r>
            <a:r>
              <a:rPr lang="en-US" altLang="zh-CN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“</a:t>
            </a:r>
            <a:r>
              <a:rPr lang="zh-CN" altLang="en-US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启动年度</a:t>
            </a:r>
            <a:r>
              <a:rPr lang="en-US" altLang="zh-CN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”</a:t>
            </a:r>
            <a:r>
              <a:rPr lang="zh-CN" altLang="en-US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输成字母</a:t>
            </a:r>
            <a:endParaRPr lang="zh-CN" altLang="en-US" sz="24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之后可以加个</a:t>
            </a:r>
            <a:r>
              <a:rPr lang="en-US" altLang="zh-CN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“</a:t>
            </a:r>
            <a:r>
              <a:rPr lang="zh-CN" altLang="en-US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类型检查</a:t>
            </a:r>
            <a:r>
              <a:rPr lang="en-US" altLang="zh-CN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”</a:t>
            </a:r>
            <a:r>
              <a:rPr lang="zh-CN" altLang="en-US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（比如强制输数字）。</a:t>
            </a:r>
            <a:r>
              <a:rPr lang="en-US" altLang="zh-CN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 </a:t>
            </a:r>
            <a:endParaRPr lang="en-US" altLang="zh-CN" sz="24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代码复用性：比如可视化部分，饼图、折线图有重复的代码，</a:t>
            </a:r>
            <a:endParaRPr lang="zh-CN" altLang="en-US" sz="24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其实可以写成一个</a:t>
            </a:r>
            <a:r>
              <a:rPr lang="en-US" altLang="zh-CN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“</a:t>
            </a:r>
            <a:r>
              <a:rPr lang="zh-CN" altLang="en-US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画图工具函数</a:t>
            </a:r>
            <a:r>
              <a:rPr lang="en-US" altLang="zh-CN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”</a:t>
            </a:r>
            <a:r>
              <a:rPr lang="zh-CN" altLang="en-US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，下次做其他项目能直接套用。</a:t>
            </a:r>
            <a:r>
              <a:rPr lang="en-US" altLang="zh-CN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 </a:t>
            </a:r>
            <a:endParaRPr lang="en-US" altLang="zh-CN" sz="24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游戏优化：现在</a:t>
            </a:r>
            <a:r>
              <a:rPr lang="en-US" altLang="zh-CN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“</a:t>
            </a:r>
            <a:r>
              <a:rPr lang="zh-CN" altLang="en-US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航天保卫战</a:t>
            </a:r>
            <a:r>
              <a:rPr lang="en-US" altLang="zh-CN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”</a:t>
            </a:r>
            <a:r>
              <a:rPr lang="zh-CN" altLang="en-US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只有提示界面，玩法太简单，</a:t>
            </a:r>
            <a:endParaRPr lang="zh-CN" altLang="en-US" sz="24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以后可以加个</a:t>
            </a:r>
            <a:r>
              <a:rPr lang="en-US" altLang="zh-CN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“</a:t>
            </a:r>
            <a:r>
              <a:rPr lang="zh-CN" altLang="en-US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得分排行榜</a:t>
            </a:r>
            <a:r>
              <a:rPr lang="en-US" altLang="zh-CN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”</a:t>
            </a:r>
            <a:r>
              <a:rPr lang="zh-CN" altLang="en-US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，或者把敌机图片换成真实火箭模型，</a:t>
            </a:r>
            <a:endParaRPr lang="zh-CN" altLang="en-US" sz="24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让游戏更贴合主题～</a:t>
            </a:r>
            <a:r>
              <a:rPr lang="en-US" altLang="zh-CN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 </a:t>
            </a:r>
            <a:r>
              <a:rPr lang="zh-CN" altLang="en-US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增加更多的关卡、道具和角色，让游戏更有挑战性和趣味性，</a:t>
            </a:r>
            <a:endParaRPr lang="zh-CN" altLang="en-US" sz="24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这样能更好地满足大家放松的需求。</a:t>
            </a:r>
            <a:endParaRPr lang="zh-CN" altLang="en-US" sz="24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总之，这次项目让我们发现：原来</a:t>
            </a:r>
            <a:r>
              <a:rPr lang="en-US" altLang="zh-CN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Python</a:t>
            </a:r>
            <a:r>
              <a:rPr lang="zh-CN" altLang="en-US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不仅能写作业，</a:t>
            </a:r>
            <a:endParaRPr lang="zh-CN" altLang="en-US" sz="24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还能做出</a:t>
            </a:r>
            <a:r>
              <a:rPr lang="en-US" altLang="zh-CN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“</a:t>
            </a:r>
            <a:r>
              <a:rPr lang="zh-CN" altLang="en-US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有用又有趣</a:t>
            </a:r>
            <a:r>
              <a:rPr lang="en-US" altLang="zh-CN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”</a:t>
            </a:r>
            <a:r>
              <a:rPr lang="zh-CN" altLang="en-US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的东西！虽然代码还有点</a:t>
            </a:r>
            <a:r>
              <a:rPr lang="en-US" altLang="zh-CN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“</a:t>
            </a:r>
            <a:r>
              <a:rPr lang="zh-CN" altLang="en-US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稚嫩</a:t>
            </a:r>
            <a:r>
              <a:rPr lang="en-US" altLang="zh-CN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”</a:t>
            </a:r>
            <a:r>
              <a:rPr lang="zh-CN" altLang="en-US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，</a:t>
            </a:r>
            <a:endParaRPr lang="zh-CN" altLang="en-US" sz="24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但看着自己做的系统能展示航天成就，真的很有意义</a:t>
            </a:r>
            <a:r>
              <a:rPr lang="en-US" altLang="zh-CN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 </a:t>
            </a:r>
            <a:endParaRPr lang="zh-CN" altLang="en-US" sz="2400" kern="0" dirty="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/>
          </a:blip>
          <a:stretch>
            <a:fillRect t="-76130" b="-7613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32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项目</a:t>
            </a:r>
            <a:r>
              <a:rPr lang="zh-CN" altLang="en-US" sz="3200" dirty="0">
                <a:latin typeface="楷体" panose="02010609060101010101" charset="-122"/>
                <a:ea typeface="楷体" panose="02010609060101010101" charset="-122"/>
                <a:cs typeface="Arial" panose="020B0604020202020204" pitchFamily="34" charset="0"/>
              </a:rPr>
              <a:t>意义</a:t>
            </a:r>
            <a:r>
              <a:rPr lang="en-US" altLang="zh-CN" sz="32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​</a:t>
            </a:r>
            <a:endParaRPr lang="zh-CN" altLang="en-US" sz="32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1461322" y="1746931"/>
            <a:ext cx="9185869" cy="6141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+mn-lt"/>
              </a:rPr>
              <a:t>我们</a:t>
            </a:r>
            <a:r>
              <a:rPr lang="zh-CN" altLang="en-US" sz="2400" kern="0" dirty="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Arial" panose="020B0604020202020204" pitchFamily="34" charset="0"/>
                <a:sym typeface="+mn-lt"/>
              </a:rPr>
              <a:t>觉得这个项目最大意义不是我们学习到了什么样的知识，这个项目教会了我们团体合作的重要性，从刚接触这个项目的盲目，到经过团队合作的磨合，让我们对这个项目有清楚的认知，继而开展，到最后的答辩。也许多年以后，我们并不记得如今用到的这些知识，但我们想，我们做事的方法，团队合作的重要性，如何进行有效的沟通，会让我们受益终生！</a:t>
            </a:r>
            <a:endParaRPr lang="zh-CN" altLang="en-US" sz="2400" kern="0" dirty="0">
              <a:latin typeface="楷体" panose="02010609060101010101" charset="-122"/>
              <a:ea typeface="楷体" panose="02010609060101010101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/>
          </a:blip>
          <a:stretch>
            <a:fillRect l="-50" r="-5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3200" dirty="0">
                <a:latin typeface="楷体" panose="02010609060101010101" charset="-122"/>
                <a:ea typeface="楷体" panose="02010609060101010101" charset="-122"/>
              </a:rPr>
              <a:t>项目内容与功能</a:t>
            </a:r>
            <a:endParaRPr lang="zh-CN" altLang="en-US" sz="3200" dirty="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92327" y="992666"/>
            <a:ext cx="10956846" cy="5669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solidFill>
                  <a:schemeClr val="bg2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我们的系统围绕航天项目管理设计了七大核心功能</a:t>
            </a:r>
            <a:endParaRPr lang="zh-CN" altLang="en-US" sz="2800" kern="0" dirty="0">
              <a:solidFill>
                <a:schemeClr val="bg2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solidFill>
                  <a:schemeClr val="bg2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基础管理：支持项目增删改查，数据实时保存到</a:t>
            </a:r>
            <a:r>
              <a:rPr lang="en-US" altLang="zh-CN" sz="2800" kern="0" dirty="0">
                <a:solidFill>
                  <a:schemeClr val="bg2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CSV</a:t>
            </a:r>
            <a:r>
              <a:rPr lang="zh-CN" altLang="en-US" sz="2800" kern="0" dirty="0">
                <a:solidFill>
                  <a:schemeClr val="bg2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文件</a:t>
            </a:r>
            <a:endParaRPr lang="zh-CN" altLang="en-US" sz="2800" kern="0" dirty="0">
              <a:solidFill>
                <a:schemeClr val="bg2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solidFill>
                  <a:schemeClr val="bg2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多维查询：可按启动年度、项目类型、所属机构精准筛选数据</a:t>
            </a:r>
            <a:endParaRPr lang="zh-CN" altLang="en-US" sz="2800" kern="0" dirty="0">
              <a:solidFill>
                <a:schemeClr val="bg2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solidFill>
                  <a:schemeClr val="bg2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深度分析：统计机构分布、成果状态，甚至计算项目平均持续时间</a:t>
            </a:r>
            <a:endParaRPr lang="zh-CN" altLang="en-US" sz="2800" kern="0" dirty="0">
              <a:solidFill>
                <a:schemeClr val="bg2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solidFill>
                  <a:schemeClr val="bg2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可视化展示：生成词云、地理分布图、动态轮播等</a:t>
            </a:r>
            <a:r>
              <a:rPr lang="en-US" altLang="zh-CN" sz="2800" kern="0" dirty="0">
                <a:solidFill>
                  <a:schemeClr val="bg2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8</a:t>
            </a:r>
            <a:r>
              <a:rPr lang="zh-CN" altLang="en-US" sz="2800" kern="0" dirty="0">
                <a:solidFill>
                  <a:schemeClr val="bg2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种图表</a:t>
            </a:r>
            <a:endParaRPr lang="zh-CN" altLang="en-US" sz="2800" kern="0" dirty="0">
              <a:solidFill>
                <a:schemeClr val="bg2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solidFill>
                  <a:schemeClr val="bg2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趣味互动：内置</a:t>
            </a:r>
            <a:r>
              <a:rPr lang="en-US" altLang="zh-CN" sz="2800" kern="0" dirty="0" err="1">
                <a:solidFill>
                  <a:schemeClr val="bg2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PyGame</a:t>
            </a:r>
            <a:r>
              <a:rPr lang="zh-CN" altLang="en-US" sz="2800" kern="0" dirty="0">
                <a:solidFill>
                  <a:schemeClr val="bg2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开发的“航天保卫战”小游戏</a:t>
            </a:r>
            <a:endParaRPr lang="zh-CN" altLang="en-US" sz="2800" kern="0" dirty="0">
              <a:solidFill>
                <a:schemeClr val="bg2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solidFill>
                  <a:schemeClr val="bg2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交互友好：彩色命令行界面，错误提示用红色、成功操作用绿色</a:t>
            </a:r>
            <a:endParaRPr lang="zh-CN" altLang="en-US" sz="2800" kern="0" dirty="0">
              <a:solidFill>
                <a:schemeClr val="bg2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solidFill>
                  <a:schemeClr val="bg2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扩展性强：模块化设计，未来可轻松接入更多数据源</a:t>
            </a:r>
            <a:endParaRPr lang="zh-CN" altLang="en-US" sz="2800" kern="0" dirty="0">
              <a:solidFill>
                <a:schemeClr val="bg2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  <a:p>
            <a:pPr algn="l">
              <a:lnSpc>
                <a:spcPct val="130000"/>
              </a:lnSpc>
              <a:spcBef>
                <a:spcPts val="600"/>
              </a:spcBef>
            </a:pPr>
            <a:endParaRPr lang="zh-CN" altLang="en-US" sz="2800" b="1" kern="0" dirty="0">
              <a:solidFill>
                <a:schemeClr val="bg2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48" y="853942"/>
            <a:ext cx="10776504" cy="51501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53" y="507850"/>
            <a:ext cx="7106015" cy="58423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6088" y="485623"/>
            <a:ext cx="6712295" cy="588675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4416" y="866224"/>
            <a:ext cx="6293173" cy="509296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7" y="571353"/>
            <a:ext cx="12179926" cy="571529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7843" y="1142882"/>
            <a:ext cx="6096313" cy="457223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7843" y="1142882"/>
            <a:ext cx="6096313" cy="457223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4679" y="41101"/>
            <a:ext cx="9582642" cy="6775798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4727" y="0"/>
            <a:ext cx="8742545" cy="68580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0706" y="571353"/>
            <a:ext cx="11430587" cy="5715294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02283" y="0"/>
            <a:ext cx="7387433" cy="68580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27469" y="190333"/>
            <a:ext cx="3137061" cy="6477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0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Thank You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/>
          </a:blip>
          <a:stretch>
            <a:fillRect l="-50" r="-5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2055603" y="1260242"/>
            <a:ext cx="3823113" cy="3769360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6096001" y="2988709"/>
            <a:ext cx="5483192" cy="1014730"/>
          </a:xfrm>
        </p:spPr>
        <p:txBody>
          <a:bodyPr/>
          <a:lstStyle/>
          <a:p>
            <a:pPr algn="ctr"/>
            <a:r>
              <a:rPr lang="zh-CN" altLang="en-US" sz="6000" dirty="0">
                <a:latin typeface="楷体" panose="02010609060101010101" charset="-122"/>
                <a:ea typeface="楷体" panose="02010609060101010101" charset="-122"/>
              </a:rPr>
              <a:t>团队</a:t>
            </a:r>
            <a:r>
              <a:rPr lang="zh-CN" altLang="en-US" sz="6000" dirty="0">
                <a:latin typeface="楷体" panose="02010609060101010101" charset="-122"/>
                <a:ea typeface="楷体" panose="02010609060101010101" charset="-122"/>
                <a:cs typeface="Arial" panose="020B0604020202020204" pitchFamily="34" charset="0"/>
              </a:rPr>
              <a:t>分工</a:t>
            </a:r>
            <a:endParaRPr lang="zh-CN" altLang="en-US" sz="6000" dirty="0"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/>
          </a:blip>
          <a:stretch>
            <a:fillRect l="-50" r="-5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489162" y="254565"/>
            <a:ext cx="3213677" cy="568180"/>
          </a:xfrm>
        </p:spPr>
        <p:txBody>
          <a:bodyPr/>
          <a:lstStyle/>
          <a:p>
            <a:r>
              <a:rPr lang="zh-CN" altLang="en-US" sz="3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任务分配表</a:t>
            </a:r>
            <a:endParaRPr lang="zh-CN" altLang="en-US" sz="360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4" name="文本占位符 1"/>
          <p:cNvSpPr>
            <a:spLocks noGrp="1"/>
          </p:cNvSpPr>
          <p:nvPr/>
        </p:nvSpPr>
        <p:spPr>
          <a:xfrm>
            <a:off x="186260" y="2066336"/>
            <a:ext cx="11690298" cy="135648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3200" dirty="0"/>
          </a:p>
        </p:txBody>
      </p:sp>
      <p:sp>
        <p:nvSpPr>
          <p:cNvPr id="5" name="文本占位符 1"/>
          <p:cNvSpPr>
            <a:spLocks noGrp="1"/>
          </p:cNvSpPr>
          <p:nvPr/>
        </p:nvSpPr>
        <p:spPr>
          <a:xfrm>
            <a:off x="186296" y="3238894"/>
            <a:ext cx="9848332" cy="1050303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3200" dirty="0"/>
          </a:p>
        </p:txBody>
      </p:sp>
      <p:sp>
        <p:nvSpPr>
          <p:cNvPr id="18" name="文本占位符 1"/>
          <p:cNvSpPr>
            <a:spLocks noGrp="1"/>
          </p:cNvSpPr>
          <p:nvPr/>
        </p:nvSpPr>
        <p:spPr>
          <a:xfrm>
            <a:off x="257121" y="1046042"/>
            <a:ext cx="3213677" cy="56818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4000" dirty="0"/>
          </a:p>
        </p:txBody>
      </p:sp>
      <p:sp>
        <p:nvSpPr>
          <p:cNvPr id="19" name="文本占位符 1"/>
          <p:cNvSpPr>
            <a:spLocks noGrp="1"/>
          </p:cNvSpPr>
          <p:nvPr/>
        </p:nvSpPr>
        <p:spPr>
          <a:xfrm>
            <a:off x="1599093" y="3996890"/>
            <a:ext cx="3213677" cy="56818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3200" dirty="0"/>
          </a:p>
        </p:txBody>
      </p:sp>
      <p:sp>
        <p:nvSpPr>
          <p:cNvPr id="20" name="文本占位符 1"/>
          <p:cNvSpPr>
            <a:spLocks noGrp="1"/>
          </p:cNvSpPr>
          <p:nvPr/>
        </p:nvSpPr>
        <p:spPr>
          <a:xfrm>
            <a:off x="186296" y="4565037"/>
            <a:ext cx="11477436" cy="175059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3200" dirty="0">
                <a:cs typeface="Arial" panose="020B0604020202020204" pitchFamily="34" charset="0"/>
              </a:rPr>
              <a:t>、</a:t>
            </a:r>
            <a:endParaRPr lang="zh-CN" altLang="en-US" sz="3200" dirty="0"/>
          </a:p>
        </p:txBody>
      </p:sp>
      <p:graphicFrame>
        <p:nvGraphicFramePr>
          <p:cNvPr id="3" name="表格 2"/>
          <p:cNvGraphicFramePr/>
          <p:nvPr/>
        </p:nvGraphicFramePr>
        <p:xfrm>
          <a:off x="0" y="892810"/>
          <a:ext cx="12192000" cy="59645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6470"/>
                <a:gridCol w="9955530"/>
              </a:tblGrid>
              <a:tr h="104965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000" b="1">
                          <a:solidFill>
                            <a:srgbClr val="000000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组长：刘斌</a:t>
                      </a:r>
                      <a:endParaRPr lang="zh-CN" altLang="en-US" sz="2000" b="1">
                        <a:solidFill>
                          <a:srgbClr val="000000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数据收集录入，</a:t>
                      </a:r>
                      <a:r>
                        <a:rPr lang="en-US" altLang="zh-CN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PPT</a:t>
                      </a:r>
                      <a:r>
                        <a:rPr lang="zh-CN" altLang="en-US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主体框架制作，主程序框架，</a:t>
                      </a:r>
                      <a:r>
                        <a:rPr lang="en-US" altLang="zh-CN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UI</a:t>
                      </a:r>
                      <a:r>
                        <a:rPr lang="zh-CN" altLang="en-US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界面，部分数据可视化，报告数据模式等，答辩，演示程序</a:t>
                      </a:r>
                      <a:endParaRPr lang="zh-CN" altLang="en-US" sz="2000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95948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000" b="1">
                          <a:solidFill>
                            <a:srgbClr val="00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Calibri" panose="020F0502020204030204" pitchFamily="34" charset="0"/>
                        </a:rPr>
                        <a:t>组员：</a:t>
                      </a:r>
                      <a:r>
                        <a:rPr lang="zh-CN" altLang="en-US" sz="2000" b="1">
                          <a:solidFill>
                            <a:srgbClr val="00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Arial" panose="020B0604020202020204" pitchFamily="34" charset="0"/>
                        </a:rPr>
                        <a:t>张天一</a:t>
                      </a:r>
                      <a:endParaRPr lang="zh-CN" altLang="en-US" sz="2000" b="1">
                        <a:solidFill>
                          <a:srgbClr val="000000"/>
                        </a:solidFill>
                        <a:latin typeface="楷体" panose="02010609060101010101" charset="-122"/>
                        <a:ea typeface="楷体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数据收集与录入，</a:t>
                      </a:r>
                      <a:r>
                        <a:rPr lang="en-US" altLang="zh-CN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PPT</a:t>
                      </a:r>
                      <a:r>
                        <a:rPr lang="zh-CN" altLang="en-US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制作，增删改模块等开发，报告数据结构与函数设计、源代码录入</a:t>
                      </a:r>
                      <a:endParaRPr lang="zh-CN" altLang="en-US" sz="2000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000" b="1">
                          <a:solidFill>
                            <a:srgbClr val="00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Calibri" panose="020F0502020204030204" pitchFamily="34" charset="0"/>
                        </a:rPr>
                        <a:t>组员：米东</a:t>
                      </a:r>
                      <a:endParaRPr lang="zh-CN" altLang="en-US" sz="2000" b="1">
                        <a:solidFill>
                          <a:srgbClr val="000000"/>
                        </a:solidFill>
                        <a:latin typeface="楷体" panose="02010609060101010101" charset="-122"/>
                        <a:ea typeface="楷体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数据收集与录入，</a:t>
                      </a:r>
                      <a:r>
                        <a:rPr lang="en-US" altLang="zh-CN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PPT</a:t>
                      </a:r>
                      <a:r>
                        <a:rPr lang="zh-CN" altLang="en-US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制作，词云模块开发，报告测试运行结果，答辩</a:t>
                      </a:r>
                      <a:endParaRPr lang="zh-CN" altLang="en-US" sz="2000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116522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000" b="1">
                          <a:solidFill>
                            <a:srgbClr val="00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Calibri" panose="020F0502020204030204" pitchFamily="34" charset="0"/>
                        </a:rPr>
                        <a:t>组员：</a:t>
                      </a:r>
                      <a:r>
                        <a:rPr lang="zh-CN" altLang="en-US" sz="2000" b="1">
                          <a:solidFill>
                            <a:srgbClr val="00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Arial" panose="020B0604020202020204" pitchFamily="34" charset="0"/>
                        </a:rPr>
                        <a:t>李嘉兴</a:t>
                      </a:r>
                      <a:endParaRPr lang="zh-CN" altLang="en-US" sz="2000" b="1">
                        <a:solidFill>
                          <a:srgbClr val="000000"/>
                        </a:solidFill>
                        <a:latin typeface="楷体" panose="02010609060101010101" charset="-122"/>
                        <a:ea typeface="楷体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数据收集与录入，游戏模块开发（</a:t>
                      </a:r>
                      <a:r>
                        <a:rPr lang="en-US" altLang="zh-CN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Pygame</a:t>
                      </a:r>
                      <a:r>
                        <a:rPr lang="zh-CN" altLang="en-US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实现），报告：软件模块结构，总结与心得 答辩</a:t>
                      </a:r>
                      <a:endParaRPr lang="zh-CN" altLang="en-US" sz="2000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111315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000" b="1">
                          <a:solidFill>
                            <a:srgbClr val="00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Calibri" panose="020F0502020204030204" pitchFamily="34" charset="0"/>
                        </a:rPr>
                        <a:t>组员：</a:t>
                      </a:r>
                      <a:r>
                        <a:rPr lang="zh-CN" altLang="en-US" sz="2000" b="1">
                          <a:solidFill>
                            <a:srgbClr val="00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Arial" panose="020B0604020202020204" pitchFamily="34" charset="0"/>
                        </a:rPr>
                        <a:t>张熙康</a:t>
                      </a:r>
                      <a:endParaRPr lang="zh-CN" altLang="en-US" sz="2000" b="1">
                        <a:solidFill>
                          <a:srgbClr val="000000"/>
                        </a:solidFill>
                        <a:latin typeface="楷体" panose="02010609060101010101" charset="-122"/>
                        <a:ea typeface="楷体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数据</a:t>
                      </a:r>
                      <a:r>
                        <a:rPr lang="zh-CN" altLang="en-US" sz="2000">
                          <a:latin typeface="楷体" panose="02010609060101010101" charset="-122"/>
                          <a:ea typeface="楷体" panose="02010609060101010101" charset="-122"/>
                          <a:cs typeface="Arial" panose="020B0604020202020204" pitchFamily="34" charset="0"/>
                        </a:rPr>
                        <a:t>分析，</a:t>
                      </a:r>
                      <a:r>
                        <a:rPr lang="zh-CN" altLang="en-US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数据可视化中饼图，折线图，散点图，图片轮播模块开发，答辩</a:t>
                      </a:r>
                      <a:endParaRPr lang="zh-CN" altLang="en-US" sz="2000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83883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000" b="1">
                          <a:solidFill>
                            <a:srgbClr val="00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Calibri" panose="020F0502020204030204" pitchFamily="34" charset="0"/>
                        </a:rPr>
                        <a:t>组员：</a:t>
                      </a:r>
                      <a:r>
                        <a:rPr lang="zh-CN" altLang="en-US" sz="2000" b="1">
                          <a:solidFill>
                            <a:srgbClr val="00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Arial" panose="020B0604020202020204" pitchFamily="34" charset="0"/>
                        </a:rPr>
                        <a:t>马晓磊</a:t>
                      </a:r>
                      <a:endParaRPr lang="zh-CN" altLang="en-US" sz="2000" b="1">
                        <a:solidFill>
                          <a:srgbClr val="000000"/>
                        </a:solidFill>
                        <a:latin typeface="楷体" panose="02010609060101010101" charset="-122"/>
                        <a:ea typeface="楷体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数据可视化中基地分布图模块开发，答辩</a:t>
                      </a:r>
                      <a:endParaRPr lang="zh-CN" altLang="en-US" sz="2000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/>
          </a:blip>
          <a:stretch>
            <a:fillRect l="-50" r="-5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2055603" y="1260242"/>
            <a:ext cx="3823113" cy="3769360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6096001" y="2988709"/>
            <a:ext cx="5483192" cy="768350"/>
          </a:xfrm>
        </p:spPr>
        <p:txBody>
          <a:bodyPr/>
          <a:lstStyle/>
          <a:p>
            <a:pPr algn="ctr"/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数据模式与结构设计</a:t>
            </a:r>
            <a:endParaRPr lang="zh-CN" altLang="en-US" dirty="0"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/>
          </a:blip>
          <a:stretch>
            <a:fillRect l="-50" r="-5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3600" dirty="0">
                <a:latin typeface="楷体" panose="02010609060101010101" charset="-122"/>
                <a:ea typeface="楷体" panose="02010609060101010101" charset="-122"/>
              </a:rPr>
              <a:t>数据模式设计</a:t>
            </a:r>
            <a:endParaRPr lang="zh-CN" altLang="en-US" sz="3600" dirty="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-116417" y="870691"/>
            <a:ext cx="5323417" cy="109071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indent="304800"/>
            <a:r>
              <a:rPr lang="en-US" altLang="zh-CN" sz="280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1.1</a:t>
            </a:r>
            <a:r>
              <a:rPr lang="zh-CN" sz="2800" b="1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数据模式设计</a:t>
            </a:r>
            <a:endParaRPr lang="zh-CN" sz="2800" b="1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indent="304800"/>
            <a:r>
              <a:rPr lang="en-US" altLang="zh-CN" sz="280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1.1.1</a:t>
            </a:r>
            <a:r>
              <a:rPr lang="zh-CN" altLang="en-US" sz="280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航天项目信息表</a:t>
            </a:r>
            <a:r>
              <a:rPr lang="en-US" altLang="zh-CN" sz="280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</a:t>
            </a:r>
            <a:endParaRPr lang="zh-CN" altLang="en-US" sz="2800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graphicFrame>
        <p:nvGraphicFramePr>
          <p:cNvPr id="3" name="表格 2"/>
          <p:cNvGraphicFramePr/>
          <p:nvPr/>
        </p:nvGraphicFramePr>
        <p:xfrm>
          <a:off x="0" y="2042901"/>
          <a:ext cx="12192000" cy="2494280"/>
        </p:xfrm>
        <a:graphic>
          <a:graphicData uri="http://schemas.openxmlformats.org/drawingml/2006/table">
            <a:tbl>
              <a:tblPr/>
              <a:tblGrid>
                <a:gridCol w="1390650"/>
                <a:gridCol w="6401435"/>
                <a:gridCol w="4399915"/>
              </a:tblGrid>
              <a:tr h="311785">
                <a:tc>
                  <a:txBody>
                    <a:bodyPr/>
                    <a:lstStyle/>
                    <a:p>
                      <a:pPr indent="12700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ea typeface="楷体" panose="02010609060101010101" charset="-122"/>
                        </a:rPr>
                        <a:t>字段名</a:t>
                      </a:r>
                      <a:endParaRPr lang="zh-CN" altLang="en-US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ea typeface="楷体" panose="02010609060101010101" charset="-122"/>
                        </a:rPr>
                        <a:t>含义</a:t>
                      </a:r>
                      <a:endParaRPr lang="zh-CN" altLang="en-US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ea typeface="楷体" panose="02010609060101010101" charset="-122"/>
                        </a:rPr>
                        <a:t>示例数据</a:t>
                      </a:r>
                      <a:endParaRPr lang="zh-CN" altLang="en-US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11785">
                <a:tc>
                  <a:txBody>
                    <a:bodyPr/>
                    <a:lstStyle/>
                    <a:p>
                      <a:pPr indent="12700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ea typeface="楷体" panose="02010609060101010101" charset="-122"/>
                        </a:rPr>
                        <a:t>序号</a:t>
                      </a:r>
                      <a:endParaRPr lang="zh-CN" altLang="en-US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ea typeface="楷体" panose="02010609060101010101" charset="-122"/>
                        </a:rPr>
                        <a:t>项目的唯一标识编号，用于排序或快速索引</a:t>
                      </a:r>
                      <a:endParaRPr lang="zh-CN" altLang="en-US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楷体" panose="02010609060101010101" charset="-122"/>
                        </a:rPr>
                        <a:t>0</a:t>
                      </a:r>
                      <a:endParaRPr lang="zh-CN" altLang="en-US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11785">
                <a:tc>
                  <a:txBody>
                    <a:bodyPr/>
                    <a:lstStyle/>
                    <a:p>
                      <a:pPr indent="12700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ea typeface="楷体" panose="02010609060101010101" charset="-122"/>
                        </a:rPr>
                        <a:t>项目名称</a:t>
                      </a:r>
                      <a:endParaRPr lang="zh-CN" altLang="en-US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ea typeface="楷体" panose="02010609060101010101" charset="-122"/>
                        </a:rPr>
                        <a:t>航天项目的具体名称</a:t>
                      </a:r>
                      <a:endParaRPr lang="zh-CN" altLang="en-US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ea typeface="楷体" panose="02010609060101010101" charset="-122"/>
                        </a:rPr>
                        <a:t>嫦娥一号</a:t>
                      </a:r>
                      <a:endParaRPr lang="zh-CN" altLang="en-US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11785">
                <a:tc>
                  <a:txBody>
                    <a:bodyPr/>
                    <a:lstStyle/>
                    <a:p>
                      <a:pPr indent="12700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ea typeface="楷体" panose="02010609060101010101" charset="-122"/>
                        </a:rPr>
                        <a:t>启动年度</a:t>
                      </a:r>
                      <a:endParaRPr lang="zh-CN" altLang="en-US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ea typeface="楷体" panose="02010609060101010101" charset="-122"/>
                        </a:rPr>
                        <a:t>项目正式启动的年份</a:t>
                      </a:r>
                      <a:endParaRPr lang="zh-CN" altLang="en-US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楷体" panose="02010609060101010101" charset="-122"/>
                        </a:rPr>
                        <a:t>2007</a:t>
                      </a:r>
                      <a:endParaRPr lang="zh-CN" altLang="en-US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11785">
                <a:tc>
                  <a:txBody>
                    <a:bodyPr/>
                    <a:lstStyle/>
                    <a:p>
                      <a:pPr indent="12700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ea typeface="楷体" panose="02010609060101010101" charset="-122"/>
                        </a:rPr>
                        <a:t>完成年度</a:t>
                      </a:r>
                      <a:endParaRPr lang="zh-CN" altLang="en-US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buNone/>
                      </a:pPr>
                      <a:r>
                        <a:rPr lang="zh-CN" sz="1200" dirty="0">
                          <a:solidFill>
                            <a:srgbClr val="000000"/>
                          </a:solidFill>
                          <a:ea typeface="楷体" panose="02010609060101010101" charset="-122"/>
                        </a:rPr>
                        <a:t>项目预期或实际完成的年份（若未完成为空）</a:t>
                      </a:r>
                      <a:endParaRPr lang="zh-CN" altLang="en-US" dirty="0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楷体" panose="02010609060101010101" charset="-122"/>
                        </a:rPr>
                        <a:t>2009</a:t>
                      </a:r>
                      <a:endParaRPr lang="zh-CN" altLang="en-US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11785">
                <a:tc>
                  <a:txBody>
                    <a:bodyPr/>
                    <a:lstStyle/>
                    <a:p>
                      <a:pPr indent="12700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ea typeface="楷体" panose="02010609060101010101" charset="-122"/>
                        </a:rPr>
                        <a:t>成果状态</a:t>
                      </a:r>
                      <a:endParaRPr lang="zh-CN" altLang="en-US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buNone/>
                      </a:pPr>
                      <a:r>
                        <a:rPr lang="zh-CN" sz="1200" dirty="0">
                          <a:solidFill>
                            <a:srgbClr val="000000"/>
                          </a:solidFill>
                          <a:ea typeface="楷体" panose="02010609060101010101" charset="-122"/>
                        </a:rPr>
                        <a:t>项目的当前进展状态，如“已完成”</a:t>
                      </a:r>
                      <a:r>
                        <a:rPr lang="zh-CN" altLang="en-US" sz="1200" dirty="0">
                          <a:solidFill>
                            <a:srgbClr val="000000"/>
                          </a:solidFill>
                          <a:ea typeface="楷体" panose="02010609060101010101" charset="-122"/>
                        </a:rPr>
                        <a:t>或</a:t>
                      </a:r>
                      <a:r>
                        <a:rPr lang="zh-CN" sz="1200" dirty="0">
                          <a:solidFill>
                            <a:srgbClr val="000000"/>
                          </a:solidFill>
                          <a:ea typeface="楷体" panose="02010609060101010101" charset="-122"/>
                        </a:rPr>
                        <a:t>“持续运行”</a:t>
                      </a:r>
                      <a:endParaRPr lang="zh-CN" altLang="en-US" dirty="0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ea typeface="楷体" panose="02010609060101010101" charset="-122"/>
                        </a:rPr>
                        <a:t>已完成</a:t>
                      </a:r>
                      <a:endParaRPr lang="zh-CN" altLang="en-US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11785">
                <a:tc>
                  <a:txBody>
                    <a:bodyPr/>
                    <a:lstStyle/>
                    <a:p>
                      <a:pPr indent="12700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ea typeface="楷体" panose="02010609060101010101" charset="-122"/>
                        </a:rPr>
                        <a:t>所属机构</a:t>
                      </a:r>
                      <a:endParaRPr lang="zh-CN" altLang="en-US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ea typeface="楷体" panose="02010609060101010101" charset="-122"/>
                        </a:rPr>
                        <a:t>负责该项目的航天机构或单位</a:t>
                      </a:r>
                      <a:endParaRPr lang="zh-CN" altLang="en-US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ea typeface="楷体" panose="02010609060101010101" charset="-122"/>
                        </a:rPr>
                        <a:t>中国国家航天局（CNSA）</a:t>
                      </a:r>
                      <a:endParaRPr lang="zh-CN" altLang="en-US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11785">
                <a:tc>
                  <a:txBody>
                    <a:bodyPr/>
                    <a:lstStyle/>
                    <a:p>
                      <a:pPr indent="12700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ea typeface="楷体" panose="02010609060101010101" charset="-122"/>
                        </a:rPr>
                        <a:t>项目类型</a:t>
                      </a:r>
                      <a:endParaRPr lang="zh-CN" altLang="en-US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ea typeface="楷体" panose="02010609060101010101" charset="-122"/>
                        </a:rPr>
                        <a:t>项目的分类</a:t>
                      </a:r>
                      <a:endParaRPr lang="zh-CN" altLang="en-US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buNone/>
                      </a:pPr>
                      <a:r>
                        <a:rPr lang="zh-CN" sz="1200" dirty="0">
                          <a:solidFill>
                            <a:srgbClr val="000000"/>
                          </a:solidFill>
                          <a:ea typeface="楷体" panose="02010609060101010101" charset="-122"/>
                        </a:rPr>
                        <a:t>统月探测</a:t>
                      </a:r>
                      <a:endParaRPr lang="zh-CN" altLang="en-US" dirty="0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6" name="图片 5" descr="upload_post_object_v2_30810511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06843"/>
            <a:ext cx="11585929" cy="162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196.4500000000001,&quot;left&quot;:478.3206692913385,&quot;top&quot;:263.80031496062986,&quot;width&quot;:394.2688582677165}"/>
</p:tagLst>
</file>

<file path=ppt/tags/tag2.xml><?xml version="1.0" encoding="utf-8"?>
<p:tagLst xmlns:p="http://schemas.openxmlformats.org/presentationml/2006/main">
  <p:tag name="KSO_WM_DIAGRAM_VIRTUALLY_FRAME" val="{&quot;height&quot;:196.4500000000001,&quot;left&quot;:478.3206692913385,&quot;top&quot;:263.80031496062986,&quot;width&quot;:394.2688582677165}"/>
</p:tagLst>
</file>

<file path=ppt/tags/tag3.xml><?xml version="1.0" encoding="utf-8"?>
<p:tagLst xmlns:p="http://schemas.openxmlformats.org/presentationml/2006/main">
  <p:tag name="KSO_WM_DIAGRAM_VIRTUALLY_FRAME" val="{&quot;height&quot;:196.4500000000001,&quot;left&quot;:478.3206692913385,&quot;top&quot;:263.80031496062986,&quot;width&quot;:394.2688582677165}"/>
</p:tagLst>
</file>

<file path=ppt/tags/tag4.xml><?xml version="1.0" encoding="utf-8"?>
<p:tagLst xmlns:p="http://schemas.openxmlformats.org/presentationml/2006/main">
  <p:tag name="KSO_WM_DIAGRAM_VIRTUALLY_FRAME" val="{&quot;height&quot;:196.4500000000001,&quot;left&quot;:478.3206692913385,&quot;top&quot;:263.80031496062986,&quot;width&quot;:394.2688582677165}"/>
</p:tagLst>
</file>

<file path=ppt/tags/tag5.xml><?xml version="1.0" encoding="utf-8"?>
<p:tagLst xmlns:p="http://schemas.openxmlformats.org/presentationml/2006/main">
  <p:tag name="KSO_WM_DIAGRAM_VIRTUALLY_FRAME" val="{&quot;height&quot;:196.4500000000001,&quot;left&quot;:478.3206692913385,&quot;top&quot;:263.80031496062986,&quot;width&quot;:394.2688582677165}"/>
</p:tagLst>
</file>

<file path=ppt/tags/tag6.xml><?xml version="1.0" encoding="utf-8"?>
<p:tagLst xmlns:p="http://schemas.openxmlformats.org/presentationml/2006/main">
  <p:tag name="KSO_WM_DIAGRAM_VIRTUALLY_FRAME" val="{&quot;height&quot;:196.4500000000001,&quot;left&quot;:478.3206692913385,&quot;top&quot;:263.80031496062986,&quot;width&quot;:394.2688582677165}"/>
</p:tagLst>
</file>

<file path=ppt/theme/theme1.xml><?xml version="1.0" encoding="utf-8"?>
<a:theme xmlns:a="http://schemas.openxmlformats.org/drawingml/2006/main" name="自定义设计方案">
  <a:themeElements>
    <a:clrScheme name="自定义 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F2CA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2265</Words>
  <Application>WPS 演示</Application>
  <PresentationFormat>宽屏</PresentationFormat>
  <Paragraphs>406</Paragraphs>
  <Slides>50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50</vt:i4>
      </vt:variant>
    </vt:vector>
  </HeadingPairs>
  <TitlesOfParts>
    <vt:vector size="63" baseType="lpstr">
      <vt:lpstr>Arial</vt:lpstr>
      <vt:lpstr>宋体</vt:lpstr>
      <vt:lpstr>Wingdings</vt:lpstr>
      <vt:lpstr>微软雅黑</vt:lpstr>
      <vt:lpstr>Segoe UI Light</vt:lpstr>
      <vt:lpstr>Century Gothic</vt:lpstr>
      <vt:lpstr>Segoe UI Light</vt:lpstr>
      <vt:lpstr>楷体</vt:lpstr>
      <vt:lpstr>Calibri</vt:lpstr>
      <vt:lpstr>Arial Unicode MS</vt:lpstr>
      <vt:lpstr>等线</vt:lpstr>
      <vt:lpstr>自定义设计方案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刘斌</cp:lastModifiedBy>
  <cp:revision>8</cp:revision>
  <dcterms:created xsi:type="dcterms:W3CDTF">2025-04-22T12:13:00Z</dcterms:created>
  <dcterms:modified xsi:type="dcterms:W3CDTF">2025-04-27T08:57:50Z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77584FE6D8854B6CB816932817A58282_12</vt:lpwstr>
  </property>
  <property fmtid="{D5CDD505-2E9C-101B-9397-08002B2CF9AE}" pid="3" name="KSOProductBuildVer">
    <vt:lpwstr>2052-12.1.0.20784</vt:lpwstr>
  </property>
</Properties>
</file>